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handoutMasterIdLst>
    <p:handoutMasterId r:id="rId26"/>
  </p:handoutMasterIdLst>
  <p:sldIdLst>
    <p:sldId id="257" r:id="rId2"/>
    <p:sldId id="301" r:id="rId3"/>
    <p:sldId id="304" r:id="rId4"/>
    <p:sldId id="305" r:id="rId5"/>
    <p:sldId id="302" r:id="rId6"/>
    <p:sldId id="306" r:id="rId7"/>
    <p:sldId id="307" r:id="rId8"/>
    <p:sldId id="325" r:id="rId9"/>
    <p:sldId id="309" r:id="rId10"/>
    <p:sldId id="324" r:id="rId11"/>
    <p:sldId id="322" r:id="rId12"/>
    <p:sldId id="326" r:id="rId13"/>
    <p:sldId id="303" r:id="rId14"/>
    <p:sldId id="327" r:id="rId15"/>
    <p:sldId id="312" r:id="rId16"/>
    <p:sldId id="321" r:id="rId17"/>
    <p:sldId id="311" r:id="rId18"/>
    <p:sldId id="313" r:id="rId19"/>
    <p:sldId id="316" r:id="rId20"/>
    <p:sldId id="314" r:id="rId21"/>
    <p:sldId id="315" r:id="rId22"/>
    <p:sldId id="317" r:id="rId23"/>
    <p:sldId id="31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66"/>
    <a:srgbClr val="FF6600"/>
    <a:srgbClr val="44546A"/>
    <a:srgbClr val="00FF00"/>
    <a:srgbClr val="68AE56"/>
    <a:srgbClr val="E8E8E8"/>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3810" autoAdjust="0"/>
  </p:normalViewPr>
  <p:slideViewPr>
    <p:cSldViewPr snapToGrid="0" showGuides="1">
      <p:cViewPr varScale="1">
        <p:scale>
          <a:sx n="63" d="100"/>
          <a:sy n="63" d="100"/>
        </p:scale>
        <p:origin x="656" y="64"/>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4/10/2021</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4/10/2021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dirty="0"/>
              <a:t>Click icon to add picture</a:t>
            </a:r>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8833402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187661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1" y="-1"/>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964098" y="1512889"/>
            <a:ext cx="9894198" cy="3262311"/>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964098" y="4927600"/>
            <a:ext cx="989419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dirty="0"/>
              <a:t>Click icon to add picture</a:t>
            </a:r>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29110570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2216092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41144738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Tree>
    <p:extLst>
      <p:ext uri="{BB962C8B-B14F-4D97-AF65-F5344CB8AC3E}">
        <p14:creationId xmlns:p14="http://schemas.microsoft.com/office/powerpoint/2010/main" val="10350859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81542488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5654903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26818698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dirty="0"/>
              <a:t>Click icon to add picture</a:t>
            </a:r>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dirty="0"/>
              <a:t>Click icon to add picture</a:t>
            </a:r>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Rectangle 9">
            <a:extLst>
              <a:ext uri="{FF2B5EF4-FFF2-40B4-BE49-F238E27FC236}">
                <a16:creationId xmlns:a16="http://schemas.microsoft.com/office/drawing/2014/main" id="{7397FF30-486F-40C5-8587-AC93BBFD1BEA}"/>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Slide Number Placeholder 5">
            <a:extLst>
              <a:ext uri="{FF2B5EF4-FFF2-40B4-BE49-F238E27FC236}">
                <a16:creationId xmlns:a16="http://schemas.microsoft.com/office/drawing/2014/main" id="{18999BDE-1905-461B-85D0-C176C63DB782}"/>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dirty="0"/>
              <a:t>Click icon to add picture</a:t>
            </a:r>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27280925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dirty="0"/>
              <a:t>Click icon to add picture</a:t>
            </a:r>
          </a:p>
        </p:txBody>
      </p:sp>
    </p:spTree>
    <p:extLst>
      <p:ext uri="{BB962C8B-B14F-4D97-AF65-F5344CB8AC3E}">
        <p14:creationId xmlns:p14="http://schemas.microsoft.com/office/powerpoint/2010/main" val="6277322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dirty="0"/>
              <a:t>Click icon to add picture</a:t>
            </a:r>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dirty="0"/>
              <a:t>Click icon to add chart</a:t>
            </a:r>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25895297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dirty="0"/>
              <a:t>Click icon to add chart</a:t>
            </a:r>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dirty="0"/>
              <a:t>Click icon to add picture</a:t>
            </a:r>
          </a:p>
        </p:txBody>
      </p:sp>
    </p:spTree>
    <p:extLst>
      <p:ext uri="{BB962C8B-B14F-4D97-AF65-F5344CB8AC3E}">
        <p14:creationId xmlns:p14="http://schemas.microsoft.com/office/powerpoint/2010/main" val="384059300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dirty="0"/>
              <a:t>Click icon to add chart</a:t>
            </a:r>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dirty="0"/>
              <a:t>Click icon to add chart</a:t>
            </a:r>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dirty="0"/>
              <a:t>Click icon to add chart</a:t>
            </a:r>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dirty="0"/>
              <a:t>Click icon to add chart</a:t>
            </a:r>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dirty="0"/>
              <a:t>Click icon to add chart</a:t>
            </a:r>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dirty="0"/>
              <a:t>Click icon to add chart</a:t>
            </a:r>
          </a:p>
        </p:txBody>
      </p:sp>
    </p:spTree>
    <p:extLst>
      <p:ext uri="{BB962C8B-B14F-4D97-AF65-F5344CB8AC3E}">
        <p14:creationId xmlns:p14="http://schemas.microsoft.com/office/powerpoint/2010/main" val="1020844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dirty="0"/>
              <a:t>Click icon to add picture</a:t>
            </a:r>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lvl1pPr marL="228600" indent="-228600">
              <a:buFont typeface="Wingdings" panose="05000000000000000000" pitchFamily="2" charset="2"/>
              <a:buChar char="§"/>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2118398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dirty="0"/>
              <a:t>Click icon to add picture</a:t>
            </a:r>
          </a:p>
        </p:txBody>
      </p:sp>
    </p:spTree>
    <p:extLst>
      <p:ext uri="{BB962C8B-B14F-4D97-AF65-F5344CB8AC3E}">
        <p14:creationId xmlns:p14="http://schemas.microsoft.com/office/powerpoint/2010/main" val="3377171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703" r:id="rId7"/>
    <p:sldLayoutId id="2147483664" r:id="rId8"/>
    <p:sldLayoutId id="2147483665" r:id="rId9"/>
    <p:sldLayoutId id="2147483666" r:id="rId10"/>
    <p:sldLayoutId id="2147483667" r:id="rId11"/>
    <p:sldLayoutId id="2147483668" r:id="rId12"/>
    <p:sldLayoutId id="2147483669" r:id="rId13"/>
    <p:sldLayoutId id="2147483651" r:id="rId14"/>
    <p:sldLayoutId id="2147483670" r:id="rId15"/>
    <p:sldLayoutId id="2147483671" r:id="rId16"/>
    <p:sldLayoutId id="2147483672" r:id="rId17"/>
    <p:sldLayoutId id="2147483673" r:id="rId18"/>
    <p:sldLayoutId id="2147483652" r:id="rId19"/>
    <p:sldLayoutId id="2147483674" r:id="rId20"/>
    <p:sldLayoutId id="2147483675" r:id="rId21"/>
    <p:sldLayoutId id="2147483676" r:id="rId22"/>
    <p:sldLayoutId id="2147483677" r:id="rId23"/>
    <p:sldLayoutId id="2147483655" r:id="rId24"/>
    <p:sldLayoutId id="2147483678" r:id="rId25"/>
    <p:sldLayoutId id="2147483679" r:id="rId26"/>
    <p:sldLayoutId id="2147483680" r:id="rId27"/>
    <p:sldLayoutId id="2147483681" r:id="rId28"/>
    <p:sldLayoutId id="2147483653" r:id="rId29"/>
    <p:sldLayoutId id="2147483682" r:id="rId30"/>
    <p:sldLayoutId id="2147483683" r:id="rId31"/>
    <p:sldLayoutId id="2147483684" r:id="rId32"/>
    <p:sldLayoutId id="2147483685" r:id="rId33"/>
    <p:sldLayoutId id="2147483654" r:id="rId34"/>
    <p:sldLayoutId id="2147483686" r:id="rId35"/>
    <p:sldLayoutId id="2147483687" r:id="rId36"/>
    <p:sldLayoutId id="2147483689" r:id="rId37"/>
    <p:sldLayoutId id="2147483688"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656" r:id="rId52"/>
    <p:sldLayoutId id="2147483657" r:id="rId53"/>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p15:clr>
            <a:srgbClr val="F26B43"/>
          </p15:clr>
        </p15:guide>
        <p15:guide id="2" pos="234">
          <p15:clr>
            <a:srgbClr val="F26B43"/>
          </p15:clr>
        </p15:guide>
        <p15:guide id="3" orient="horz" pos="4133">
          <p15:clr>
            <a:srgbClr val="F26B43"/>
          </p15:clr>
        </p15:guide>
        <p15:guide id="4" pos="7491">
          <p15:clr>
            <a:srgbClr val="F26B43"/>
          </p15:clr>
        </p15:guide>
        <p15:guide id="5" orient="horz" pos="640">
          <p15:clr>
            <a:srgbClr val="F26B43"/>
          </p15:clr>
        </p15:guide>
        <p15:guide id="6" orient="horz" pos="777">
          <p15:clr>
            <a:srgbClr val="F26B43"/>
          </p15:clr>
        </p15:guide>
        <p15:guide id="7" orient="horz" pos="4020">
          <p15:clr>
            <a:srgbClr val="F26B43"/>
          </p15:clr>
        </p15:guide>
        <p15:guide id="8" orient="horz" pos="390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data.sandiego.gov/datasets/city-council-districts/" TargetMode="External"/><Relationship Id="rId2" Type="http://schemas.openxmlformats.org/officeDocument/2006/relationships/hyperlink" Target="https://data.sandiego.gov/datasets/get-it-done-311/" TargetMode="Externa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a:xfrm>
            <a:off x="659219" y="1512888"/>
            <a:ext cx="7378995" cy="3262312"/>
          </a:xfrm>
        </p:spPr>
        <p:txBody>
          <a:bodyPr>
            <a:normAutofit/>
          </a:bodyPr>
          <a:lstStyle/>
          <a:p>
            <a:r>
              <a:rPr lang="en-US" dirty="0"/>
              <a:t>Get it Done San Diego – Dashboard</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a:xfrm>
            <a:off x="659219" y="4856955"/>
            <a:ext cx="9894887" cy="976313"/>
          </a:xfrm>
        </p:spPr>
        <p:txBody>
          <a:bodyPr/>
          <a:lstStyle/>
          <a:p>
            <a:r>
              <a:rPr lang="en-US" dirty="0"/>
              <a:t>Team: Git It On</a:t>
            </a:r>
          </a:p>
          <a:p>
            <a:r>
              <a:rPr lang="en-US" dirty="0"/>
              <a:t>UCSD Data Science and Visualization Bootcamp | Project 2</a:t>
            </a:r>
          </a:p>
        </p:txBody>
      </p:sp>
      <p:pic>
        <p:nvPicPr>
          <p:cNvPr id="41" name="Graphic 40" descr="Marker">
            <a:extLst>
              <a:ext uri="{FF2B5EF4-FFF2-40B4-BE49-F238E27FC236}">
                <a16:creationId xmlns:a16="http://schemas.microsoft.com/office/drawing/2014/main" id="{604433EB-2362-497B-89B4-E3C3FAC046C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606" t="10136" r="21151" b="10083"/>
          <a:stretch/>
        </p:blipFill>
        <p:spPr>
          <a:xfrm>
            <a:off x="9214403" y="164424"/>
            <a:ext cx="2530549" cy="3858508"/>
          </a:xfrm>
          <a:prstGeom prst="rect">
            <a:avLst/>
          </a:prstGeom>
          <a:effectLst/>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DBF04-B85A-4AE1-BD4D-C1D265EACD44}"/>
              </a:ext>
            </a:extLst>
          </p:cNvPr>
          <p:cNvSpPr>
            <a:spLocks noGrp="1"/>
          </p:cNvSpPr>
          <p:nvPr>
            <p:ph type="title"/>
          </p:nvPr>
        </p:nvSpPr>
        <p:spPr/>
        <p:txBody>
          <a:bodyPr/>
          <a:lstStyle/>
          <a:p>
            <a:r>
              <a:rPr lang="en-US" dirty="0"/>
              <a:t>Service types</a:t>
            </a:r>
          </a:p>
        </p:txBody>
      </p:sp>
      <p:sp>
        <p:nvSpPr>
          <p:cNvPr id="4" name="Slide Number Placeholder 3">
            <a:extLst>
              <a:ext uri="{FF2B5EF4-FFF2-40B4-BE49-F238E27FC236}">
                <a16:creationId xmlns:a16="http://schemas.microsoft.com/office/drawing/2014/main" id="{C9217C38-E9D0-474A-B6C2-C9403C23CBEA}"/>
              </a:ext>
            </a:extLst>
          </p:cNvPr>
          <p:cNvSpPr>
            <a:spLocks noGrp="1"/>
          </p:cNvSpPr>
          <p:nvPr>
            <p:ph type="sldNum" sz="quarter" idx="12"/>
          </p:nvPr>
        </p:nvSpPr>
        <p:spPr/>
        <p:txBody>
          <a:bodyPr/>
          <a:lstStyle/>
          <a:p>
            <a:fld id="{03DC2DEF-D2FE-4B45-ABA4-9F153FD1C98A}" type="slidenum">
              <a:rPr lang="en-US" smtClean="0"/>
              <a:t>10</a:t>
            </a:fld>
            <a:endParaRPr lang="en-US" dirty="0"/>
          </a:p>
        </p:txBody>
      </p:sp>
      <p:pic>
        <p:nvPicPr>
          <p:cNvPr id="1026" name="Picture 2">
            <a:extLst>
              <a:ext uri="{FF2B5EF4-FFF2-40B4-BE49-F238E27FC236}">
                <a16:creationId xmlns:a16="http://schemas.microsoft.com/office/drawing/2014/main" id="{2D2C2694-2945-4D77-848B-AE016A62A1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097"/>
          <a:stretch/>
        </p:blipFill>
        <p:spPr bwMode="auto">
          <a:xfrm>
            <a:off x="6965666" y="300702"/>
            <a:ext cx="3952240" cy="2048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87AA918D-2E60-4A9C-A1A6-92FCF6A6E0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097"/>
          <a:stretch/>
        </p:blipFill>
        <p:spPr bwMode="auto">
          <a:xfrm>
            <a:off x="6965666" y="2446810"/>
            <a:ext cx="3952240" cy="20484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EAB17C1-D89C-4ED0-855F-A922F70A48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5666" y="4501478"/>
            <a:ext cx="3952240" cy="218145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2C934CB-EC4F-4B75-B456-0EFE4842CE70}"/>
              </a:ext>
            </a:extLst>
          </p:cNvPr>
          <p:cNvSpPr txBox="1"/>
          <p:nvPr/>
        </p:nvSpPr>
        <p:spPr>
          <a:xfrm>
            <a:off x="10383520" y="300702"/>
            <a:ext cx="914400" cy="307777"/>
          </a:xfrm>
          <a:prstGeom prst="rect">
            <a:avLst/>
          </a:prstGeom>
          <a:noFill/>
        </p:spPr>
        <p:txBody>
          <a:bodyPr wrap="square" rtlCol="0">
            <a:spAutoFit/>
          </a:bodyPr>
          <a:lstStyle/>
          <a:p>
            <a:r>
              <a:rPr lang="en-US" sz="1400" b="1" dirty="0"/>
              <a:t>2019</a:t>
            </a:r>
          </a:p>
        </p:txBody>
      </p:sp>
      <p:sp>
        <p:nvSpPr>
          <p:cNvPr id="9" name="TextBox 8">
            <a:extLst>
              <a:ext uri="{FF2B5EF4-FFF2-40B4-BE49-F238E27FC236}">
                <a16:creationId xmlns:a16="http://schemas.microsoft.com/office/drawing/2014/main" id="{E17FCBD0-F6CD-49FE-AC7D-27D78E76DBCE}"/>
              </a:ext>
            </a:extLst>
          </p:cNvPr>
          <p:cNvSpPr txBox="1"/>
          <p:nvPr/>
        </p:nvSpPr>
        <p:spPr>
          <a:xfrm>
            <a:off x="10383520" y="2446333"/>
            <a:ext cx="914400" cy="307777"/>
          </a:xfrm>
          <a:prstGeom prst="rect">
            <a:avLst/>
          </a:prstGeom>
          <a:noFill/>
        </p:spPr>
        <p:txBody>
          <a:bodyPr wrap="square" rtlCol="0">
            <a:spAutoFit/>
          </a:bodyPr>
          <a:lstStyle/>
          <a:p>
            <a:r>
              <a:rPr lang="en-US" sz="1400" b="1" dirty="0"/>
              <a:t>2020</a:t>
            </a:r>
          </a:p>
        </p:txBody>
      </p:sp>
      <p:sp>
        <p:nvSpPr>
          <p:cNvPr id="10" name="TextBox 9">
            <a:extLst>
              <a:ext uri="{FF2B5EF4-FFF2-40B4-BE49-F238E27FC236}">
                <a16:creationId xmlns:a16="http://schemas.microsoft.com/office/drawing/2014/main" id="{8044A9C4-CD61-4CF9-A560-7DEAC86E8058}"/>
              </a:ext>
            </a:extLst>
          </p:cNvPr>
          <p:cNvSpPr txBox="1"/>
          <p:nvPr/>
        </p:nvSpPr>
        <p:spPr>
          <a:xfrm>
            <a:off x="10393680" y="4501478"/>
            <a:ext cx="914400" cy="307777"/>
          </a:xfrm>
          <a:prstGeom prst="rect">
            <a:avLst/>
          </a:prstGeom>
          <a:noFill/>
        </p:spPr>
        <p:txBody>
          <a:bodyPr wrap="square" rtlCol="0">
            <a:spAutoFit/>
          </a:bodyPr>
          <a:lstStyle/>
          <a:p>
            <a:r>
              <a:rPr lang="en-US" sz="1400" b="1" dirty="0"/>
              <a:t>2021</a:t>
            </a:r>
          </a:p>
        </p:txBody>
      </p:sp>
      <p:graphicFrame>
        <p:nvGraphicFramePr>
          <p:cNvPr id="6" name="Table 6">
            <a:extLst>
              <a:ext uri="{FF2B5EF4-FFF2-40B4-BE49-F238E27FC236}">
                <a16:creationId xmlns:a16="http://schemas.microsoft.com/office/drawing/2014/main" id="{7B4A1BC9-A523-4733-BAB4-1A933A5F9229}"/>
              </a:ext>
            </a:extLst>
          </p:cNvPr>
          <p:cNvGraphicFramePr>
            <a:graphicFrameLocks noGrp="1"/>
          </p:cNvGraphicFramePr>
          <p:nvPr>
            <p:extLst>
              <p:ext uri="{D42A27DB-BD31-4B8C-83A1-F6EECF244321}">
                <p14:modId xmlns:p14="http://schemas.microsoft.com/office/powerpoint/2010/main" val="3856653209"/>
              </p:ext>
            </p:extLst>
          </p:nvPr>
        </p:nvGraphicFramePr>
        <p:xfrm>
          <a:off x="518160" y="1328733"/>
          <a:ext cx="5191760" cy="2082197"/>
        </p:xfrm>
        <a:graphic>
          <a:graphicData uri="http://schemas.openxmlformats.org/drawingml/2006/table">
            <a:tbl>
              <a:tblPr firstRow="1">
                <a:tableStyleId>{9D7B26C5-4107-4FEC-AEDC-1716B250A1EF}</a:tableStyleId>
              </a:tblPr>
              <a:tblGrid>
                <a:gridCol w="1910080">
                  <a:extLst>
                    <a:ext uri="{9D8B030D-6E8A-4147-A177-3AD203B41FA5}">
                      <a16:colId xmlns:a16="http://schemas.microsoft.com/office/drawing/2014/main" val="3103771199"/>
                    </a:ext>
                  </a:extLst>
                </a:gridCol>
                <a:gridCol w="802021">
                  <a:extLst>
                    <a:ext uri="{9D8B030D-6E8A-4147-A177-3AD203B41FA5}">
                      <a16:colId xmlns:a16="http://schemas.microsoft.com/office/drawing/2014/main" val="748417938"/>
                    </a:ext>
                  </a:extLst>
                </a:gridCol>
                <a:gridCol w="802021">
                  <a:extLst>
                    <a:ext uri="{9D8B030D-6E8A-4147-A177-3AD203B41FA5}">
                      <a16:colId xmlns:a16="http://schemas.microsoft.com/office/drawing/2014/main" val="2256956634"/>
                    </a:ext>
                  </a:extLst>
                </a:gridCol>
                <a:gridCol w="802021">
                  <a:extLst>
                    <a:ext uri="{9D8B030D-6E8A-4147-A177-3AD203B41FA5}">
                      <a16:colId xmlns:a16="http://schemas.microsoft.com/office/drawing/2014/main" val="3127126815"/>
                    </a:ext>
                  </a:extLst>
                </a:gridCol>
                <a:gridCol w="875617">
                  <a:extLst>
                    <a:ext uri="{9D8B030D-6E8A-4147-A177-3AD203B41FA5}">
                      <a16:colId xmlns:a16="http://schemas.microsoft.com/office/drawing/2014/main" val="1428448749"/>
                    </a:ext>
                  </a:extLst>
                </a:gridCol>
              </a:tblGrid>
              <a:tr h="527717">
                <a:tc>
                  <a:txBody>
                    <a:bodyPr/>
                    <a:lstStyle/>
                    <a:p>
                      <a:r>
                        <a:rPr lang="en-US" dirty="0"/>
                        <a:t>Service Type</a:t>
                      </a:r>
                    </a:p>
                  </a:txBody>
                  <a:tcPr anchor="ctr"/>
                </a:tc>
                <a:tc>
                  <a:txBody>
                    <a:bodyPr/>
                    <a:lstStyle/>
                    <a:p>
                      <a:pPr algn="ctr"/>
                      <a:r>
                        <a:rPr lang="en-US" dirty="0"/>
                        <a:t>2019</a:t>
                      </a:r>
                    </a:p>
                  </a:txBody>
                  <a:tcPr anchor="ctr"/>
                </a:tc>
                <a:tc>
                  <a:txBody>
                    <a:bodyPr/>
                    <a:lstStyle/>
                    <a:p>
                      <a:pPr algn="ctr"/>
                      <a:r>
                        <a:rPr lang="en-US" dirty="0"/>
                        <a:t>2020</a:t>
                      </a:r>
                    </a:p>
                  </a:txBody>
                  <a:tcPr anchor="ctr"/>
                </a:tc>
                <a:tc>
                  <a:txBody>
                    <a:bodyPr/>
                    <a:lstStyle/>
                    <a:p>
                      <a:pPr algn="ctr"/>
                      <a:r>
                        <a:rPr lang="en-US" dirty="0"/>
                        <a:t>2021</a:t>
                      </a:r>
                    </a:p>
                  </a:txBody>
                  <a:tcPr anchor="ctr"/>
                </a:tc>
                <a:tc>
                  <a:txBody>
                    <a:bodyPr/>
                    <a:lstStyle/>
                    <a:p>
                      <a:pPr algn="ctr"/>
                      <a:r>
                        <a:rPr lang="en-US" dirty="0"/>
                        <a:t>Trend</a:t>
                      </a:r>
                    </a:p>
                  </a:txBody>
                  <a:tcPr anchor="ctr"/>
                </a:tc>
                <a:extLst>
                  <a:ext uri="{0D108BD9-81ED-4DB2-BD59-A6C34878D82A}">
                    <a16:rowId xmlns:a16="http://schemas.microsoft.com/office/drawing/2014/main" val="3478530800"/>
                  </a:ext>
                </a:extLst>
              </a:tr>
              <a:tr h="506912">
                <a:tc>
                  <a:txBody>
                    <a:bodyPr/>
                    <a:lstStyle/>
                    <a:p>
                      <a:r>
                        <a:rPr lang="en-US" dirty="0"/>
                        <a:t>Illegal Dumping</a:t>
                      </a:r>
                    </a:p>
                  </a:txBody>
                  <a:tcPr anchor="ctr"/>
                </a:tc>
                <a:tc>
                  <a:txBody>
                    <a:bodyPr/>
                    <a:lstStyle/>
                    <a:p>
                      <a:pPr algn="ctr"/>
                      <a:r>
                        <a:rPr lang="en-US" dirty="0"/>
                        <a:t>44K</a:t>
                      </a:r>
                    </a:p>
                  </a:txBody>
                  <a:tcPr anchor="ctr"/>
                </a:tc>
                <a:tc>
                  <a:txBody>
                    <a:bodyPr/>
                    <a:lstStyle/>
                    <a:p>
                      <a:pPr algn="ctr"/>
                      <a:r>
                        <a:rPr lang="en-US" dirty="0"/>
                        <a:t>38K</a:t>
                      </a:r>
                    </a:p>
                  </a:txBody>
                  <a:tcPr anchor="ctr"/>
                </a:tc>
                <a:tc>
                  <a:txBody>
                    <a:bodyPr/>
                    <a:lstStyle/>
                    <a:p>
                      <a:pPr algn="ctr"/>
                      <a:r>
                        <a:rPr lang="en-US" dirty="0"/>
                        <a:t>12K</a:t>
                      </a:r>
                    </a:p>
                  </a:txBody>
                  <a:tcPr anchor="ctr"/>
                </a:tc>
                <a:tc>
                  <a:txBody>
                    <a:bodyPr/>
                    <a:lstStyle/>
                    <a:p>
                      <a:pPr algn="ctr"/>
                      <a:r>
                        <a:rPr lang="en-US" sz="2800" dirty="0">
                          <a:solidFill>
                            <a:srgbClr val="C00000"/>
                          </a:solidFill>
                          <a:sym typeface="Wingdings 3" panose="05040102010807070707" pitchFamily="18" charset="2"/>
                        </a:rPr>
                        <a:t></a:t>
                      </a:r>
                      <a:endParaRPr lang="en-US" sz="2800" dirty="0">
                        <a:solidFill>
                          <a:srgbClr val="C00000"/>
                        </a:solidFill>
                      </a:endParaRPr>
                    </a:p>
                  </a:txBody>
                  <a:tcPr anchor="ctr"/>
                </a:tc>
                <a:extLst>
                  <a:ext uri="{0D108BD9-81ED-4DB2-BD59-A6C34878D82A}">
                    <a16:rowId xmlns:a16="http://schemas.microsoft.com/office/drawing/2014/main" val="2411238169"/>
                  </a:ext>
                </a:extLst>
              </a:tr>
              <a:tr h="506912">
                <a:tc>
                  <a:txBody>
                    <a:bodyPr/>
                    <a:lstStyle/>
                    <a:p>
                      <a:r>
                        <a:rPr lang="en-US" dirty="0"/>
                        <a:t>Missed Collection</a:t>
                      </a:r>
                    </a:p>
                  </a:txBody>
                  <a:tcPr anchor="ctr"/>
                </a:tc>
                <a:tc>
                  <a:txBody>
                    <a:bodyPr/>
                    <a:lstStyle/>
                    <a:p>
                      <a:pPr algn="ctr"/>
                      <a:r>
                        <a:rPr lang="en-US" dirty="0"/>
                        <a:t>21K</a:t>
                      </a:r>
                    </a:p>
                  </a:txBody>
                  <a:tcPr anchor="ctr"/>
                </a:tc>
                <a:tc>
                  <a:txBody>
                    <a:bodyPr/>
                    <a:lstStyle/>
                    <a:p>
                      <a:pPr algn="ctr"/>
                      <a:r>
                        <a:rPr lang="en-US" dirty="0"/>
                        <a:t>34K</a:t>
                      </a:r>
                    </a:p>
                  </a:txBody>
                  <a:tcPr anchor="ctr"/>
                </a:tc>
                <a:tc>
                  <a:txBody>
                    <a:bodyPr/>
                    <a:lstStyle/>
                    <a:p>
                      <a:pPr algn="ctr"/>
                      <a:r>
                        <a:rPr lang="en-US" dirty="0"/>
                        <a:t>9K</a:t>
                      </a:r>
                    </a:p>
                  </a:txBody>
                  <a:tcPr anchor="ctr"/>
                </a:tc>
                <a:tc>
                  <a:txBody>
                    <a:bodyPr/>
                    <a:lstStyle/>
                    <a:p>
                      <a:pPr algn="ctr"/>
                      <a:r>
                        <a:rPr lang="en-US" sz="2800" dirty="0">
                          <a:solidFill>
                            <a:srgbClr val="C00000"/>
                          </a:solidFill>
                          <a:sym typeface="Wingdings 3" panose="05040102010807070707" pitchFamily="18" charset="2"/>
                        </a:rPr>
                        <a:t></a:t>
                      </a:r>
                      <a:endParaRPr lang="en-US" sz="2800" dirty="0"/>
                    </a:p>
                  </a:txBody>
                  <a:tcPr anchor="ctr"/>
                </a:tc>
                <a:extLst>
                  <a:ext uri="{0D108BD9-81ED-4DB2-BD59-A6C34878D82A}">
                    <a16:rowId xmlns:a16="http://schemas.microsoft.com/office/drawing/2014/main" val="3484678311"/>
                  </a:ext>
                </a:extLst>
              </a:tr>
              <a:tr h="506912">
                <a:tc>
                  <a:txBody>
                    <a:bodyPr/>
                    <a:lstStyle/>
                    <a:p>
                      <a:r>
                        <a:rPr lang="en-US" dirty="0"/>
                        <a:t>Encampment</a:t>
                      </a:r>
                    </a:p>
                  </a:txBody>
                  <a:tcPr anchor="ctr"/>
                </a:tc>
                <a:tc>
                  <a:txBody>
                    <a:bodyPr/>
                    <a:lstStyle/>
                    <a:p>
                      <a:pPr algn="ctr"/>
                      <a:r>
                        <a:rPr lang="en-US" dirty="0"/>
                        <a:t>4K</a:t>
                      </a:r>
                    </a:p>
                  </a:txBody>
                  <a:tcPr anchor="ctr"/>
                </a:tc>
                <a:tc>
                  <a:txBody>
                    <a:bodyPr/>
                    <a:lstStyle/>
                    <a:p>
                      <a:pPr algn="ctr"/>
                      <a:r>
                        <a:rPr lang="en-US" dirty="0"/>
                        <a:t>27K</a:t>
                      </a:r>
                    </a:p>
                  </a:txBody>
                  <a:tcPr anchor="ctr"/>
                </a:tc>
                <a:tc>
                  <a:txBody>
                    <a:bodyPr/>
                    <a:lstStyle/>
                    <a:p>
                      <a:pPr algn="ctr"/>
                      <a:r>
                        <a:rPr lang="en-US" dirty="0"/>
                        <a:t>7K</a:t>
                      </a:r>
                    </a:p>
                  </a:txBody>
                  <a:tcPr anchor="ctr"/>
                </a:tc>
                <a:tc>
                  <a:txBody>
                    <a:bodyPr/>
                    <a:lstStyle/>
                    <a:p>
                      <a:pPr algn="ctr"/>
                      <a:r>
                        <a:rPr lang="en-US" sz="2800" dirty="0">
                          <a:solidFill>
                            <a:srgbClr val="FFCC66"/>
                          </a:solidFill>
                          <a:sym typeface="Wingdings 3" panose="05040102010807070707" pitchFamily="18" charset="2"/>
                        </a:rPr>
                        <a:t></a:t>
                      </a:r>
                      <a:endParaRPr lang="en-US" sz="2800" dirty="0">
                        <a:solidFill>
                          <a:srgbClr val="FFCC66"/>
                        </a:solidFill>
                      </a:endParaRPr>
                    </a:p>
                  </a:txBody>
                  <a:tcPr anchor="ctr"/>
                </a:tc>
                <a:extLst>
                  <a:ext uri="{0D108BD9-81ED-4DB2-BD59-A6C34878D82A}">
                    <a16:rowId xmlns:a16="http://schemas.microsoft.com/office/drawing/2014/main" val="2866836941"/>
                  </a:ext>
                </a:extLst>
              </a:tr>
            </a:tbl>
          </a:graphicData>
        </a:graphic>
      </p:graphicFrame>
      <p:sp>
        <p:nvSpPr>
          <p:cNvPr id="11" name="TextBox 10">
            <a:extLst>
              <a:ext uri="{FF2B5EF4-FFF2-40B4-BE49-F238E27FC236}">
                <a16:creationId xmlns:a16="http://schemas.microsoft.com/office/drawing/2014/main" id="{C2BD822C-5775-420B-B123-C287450A0117}"/>
              </a:ext>
            </a:extLst>
          </p:cNvPr>
          <p:cNvSpPr txBox="1"/>
          <p:nvPr/>
        </p:nvSpPr>
        <p:spPr>
          <a:xfrm>
            <a:off x="452120" y="3594931"/>
            <a:ext cx="6029960" cy="2862322"/>
          </a:xfrm>
          <a:prstGeom prst="rect">
            <a:avLst/>
          </a:prstGeom>
          <a:noFill/>
        </p:spPr>
        <p:txBody>
          <a:bodyPr wrap="square" rtlCol="0">
            <a:spAutoFit/>
          </a:bodyPr>
          <a:lstStyle/>
          <a:p>
            <a:r>
              <a:rPr lang="en-US" dirty="0"/>
              <a:t>Since 2019, illegal dumping has been the most popular service request in the City of San Diego. Further analysis is required to see if locations of the occurrences are repetitive or clustered.</a:t>
            </a:r>
          </a:p>
          <a:p>
            <a:endParaRPr lang="en-US" dirty="0"/>
          </a:p>
          <a:p>
            <a:r>
              <a:rPr lang="en-US" dirty="0"/>
              <a:t>Missed collections is experiencing a significant increase since 2019 and is still trending upwards.  Council district data should be reviewed to determine if this is a city-wide trend or if this is occurring in specific areas. Possible remedies could be additional training if the issue is area-specific, or additional resources if the issue is city-wide.</a:t>
            </a:r>
          </a:p>
        </p:txBody>
      </p:sp>
    </p:spTree>
    <p:extLst>
      <p:ext uri="{BB962C8B-B14F-4D97-AF65-F5344CB8AC3E}">
        <p14:creationId xmlns:p14="http://schemas.microsoft.com/office/powerpoint/2010/main" val="29383494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5F52E-D103-41BF-9F9A-FBE041C79ABE}"/>
              </a:ext>
            </a:extLst>
          </p:cNvPr>
          <p:cNvSpPr>
            <a:spLocks noGrp="1"/>
          </p:cNvSpPr>
          <p:nvPr>
            <p:ph type="title"/>
          </p:nvPr>
        </p:nvSpPr>
        <p:spPr/>
        <p:txBody>
          <a:bodyPr/>
          <a:lstStyle/>
          <a:p>
            <a:r>
              <a:rPr lang="en-US" dirty="0"/>
              <a:t>Council Districts Performance</a:t>
            </a:r>
          </a:p>
        </p:txBody>
      </p:sp>
      <p:sp>
        <p:nvSpPr>
          <p:cNvPr id="4" name="Slide Number Placeholder 3">
            <a:extLst>
              <a:ext uri="{FF2B5EF4-FFF2-40B4-BE49-F238E27FC236}">
                <a16:creationId xmlns:a16="http://schemas.microsoft.com/office/drawing/2014/main" id="{DE717E6F-68EE-41AB-9F84-603B76C43DD6}"/>
              </a:ext>
            </a:extLst>
          </p:cNvPr>
          <p:cNvSpPr>
            <a:spLocks noGrp="1"/>
          </p:cNvSpPr>
          <p:nvPr>
            <p:ph type="sldNum" sz="quarter" idx="12"/>
          </p:nvPr>
        </p:nvSpPr>
        <p:spPr/>
        <p:txBody>
          <a:bodyPr/>
          <a:lstStyle/>
          <a:p>
            <a:fld id="{03DC2DEF-D2FE-4B45-ABA4-9F153FD1C98A}" type="slidenum">
              <a:rPr lang="en-US" smtClean="0"/>
              <a:t>11</a:t>
            </a:fld>
            <a:endParaRPr lang="en-US" dirty="0"/>
          </a:p>
        </p:txBody>
      </p:sp>
      <p:graphicFrame>
        <p:nvGraphicFramePr>
          <p:cNvPr id="6" name="Table 6">
            <a:extLst>
              <a:ext uri="{FF2B5EF4-FFF2-40B4-BE49-F238E27FC236}">
                <a16:creationId xmlns:a16="http://schemas.microsoft.com/office/drawing/2014/main" id="{4BFE2B35-1775-43BA-B2C5-3D3D4C3D4F26}"/>
              </a:ext>
            </a:extLst>
          </p:cNvPr>
          <p:cNvGraphicFramePr>
            <a:graphicFrameLocks noGrp="1"/>
          </p:cNvGraphicFramePr>
          <p:nvPr>
            <p:extLst>
              <p:ext uri="{D42A27DB-BD31-4B8C-83A1-F6EECF244321}">
                <p14:modId xmlns:p14="http://schemas.microsoft.com/office/powerpoint/2010/main" val="1081902753"/>
              </p:ext>
            </p:extLst>
          </p:nvPr>
        </p:nvGraphicFramePr>
        <p:xfrm>
          <a:off x="617220" y="1313815"/>
          <a:ext cx="10701018" cy="1828800"/>
        </p:xfrm>
        <a:graphic>
          <a:graphicData uri="http://schemas.openxmlformats.org/drawingml/2006/table">
            <a:tbl>
              <a:tblPr firstRow="1">
                <a:tableStyleId>{9D7B26C5-4107-4FEC-AEDC-1716B250A1EF}</a:tableStyleId>
              </a:tblPr>
              <a:tblGrid>
                <a:gridCol w="3619500">
                  <a:extLst>
                    <a:ext uri="{9D8B030D-6E8A-4147-A177-3AD203B41FA5}">
                      <a16:colId xmlns:a16="http://schemas.microsoft.com/office/drawing/2014/main" val="3103771199"/>
                    </a:ext>
                  </a:extLst>
                </a:gridCol>
                <a:gridCol w="2360506">
                  <a:extLst>
                    <a:ext uri="{9D8B030D-6E8A-4147-A177-3AD203B41FA5}">
                      <a16:colId xmlns:a16="http://schemas.microsoft.com/office/drawing/2014/main" val="748417938"/>
                    </a:ext>
                  </a:extLst>
                </a:gridCol>
                <a:gridCol w="2360506">
                  <a:extLst>
                    <a:ext uri="{9D8B030D-6E8A-4147-A177-3AD203B41FA5}">
                      <a16:colId xmlns:a16="http://schemas.microsoft.com/office/drawing/2014/main" val="2256956634"/>
                    </a:ext>
                  </a:extLst>
                </a:gridCol>
                <a:gridCol w="2360506">
                  <a:extLst>
                    <a:ext uri="{9D8B030D-6E8A-4147-A177-3AD203B41FA5}">
                      <a16:colId xmlns:a16="http://schemas.microsoft.com/office/drawing/2014/main" val="3127126815"/>
                    </a:ext>
                  </a:extLst>
                </a:gridCol>
              </a:tblGrid>
              <a:tr h="122430">
                <a:tc>
                  <a:txBody>
                    <a:bodyPr/>
                    <a:lstStyle/>
                    <a:p>
                      <a:r>
                        <a:rPr lang="en-US" dirty="0"/>
                        <a:t>Council Districts</a:t>
                      </a:r>
                    </a:p>
                  </a:txBody>
                  <a:tcPr anchor="ctr"/>
                </a:tc>
                <a:tc>
                  <a:txBody>
                    <a:bodyPr/>
                    <a:lstStyle/>
                    <a:p>
                      <a:pPr algn="ctr"/>
                      <a:r>
                        <a:rPr lang="en-US" dirty="0"/>
                        <a:t>2019</a:t>
                      </a:r>
                    </a:p>
                  </a:txBody>
                  <a:tcPr anchor="ctr"/>
                </a:tc>
                <a:tc>
                  <a:txBody>
                    <a:bodyPr/>
                    <a:lstStyle/>
                    <a:p>
                      <a:pPr algn="ctr"/>
                      <a:r>
                        <a:rPr lang="en-US" dirty="0"/>
                        <a:t>2020</a:t>
                      </a:r>
                    </a:p>
                  </a:txBody>
                  <a:tcPr anchor="ctr"/>
                </a:tc>
                <a:tc>
                  <a:txBody>
                    <a:bodyPr/>
                    <a:lstStyle/>
                    <a:p>
                      <a:pPr algn="ctr"/>
                      <a:r>
                        <a:rPr lang="en-US" dirty="0"/>
                        <a:t>2021 to date</a:t>
                      </a:r>
                    </a:p>
                  </a:txBody>
                  <a:tcPr anchor="ctr"/>
                </a:tc>
                <a:extLst>
                  <a:ext uri="{0D108BD9-81ED-4DB2-BD59-A6C34878D82A}">
                    <a16:rowId xmlns:a16="http://schemas.microsoft.com/office/drawing/2014/main" val="3478530800"/>
                  </a:ext>
                </a:extLst>
              </a:tr>
              <a:tr h="122430">
                <a:tc>
                  <a:txBody>
                    <a:bodyPr/>
                    <a:lstStyle/>
                    <a:p>
                      <a:r>
                        <a:rPr lang="en-US" dirty="0"/>
                        <a:t>Most tickets</a:t>
                      </a:r>
                    </a:p>
                  </a:txBody>
                  <a:tcPr anchor="ctr"/>
                </a:tc>
                <a:tc>
                  <a:txBody>
                    <a:bodyPr/>
                    <a:lstStyle/>
                    <a:p>
                      <a:pPr algn="ctr"/>
                      <a:r>
                        <a:rPr lang="en-US" dirty="0"/>
                        <a:t>District 3 (75K)</a:t>
                      </a:r>
                    </a:p>
                  </a:txBody>
                  <a:tcPr anchor="ctr"/>
                </a:tc>
                <a:tc>
                  <a:txBody>
                    <a:bodyPr/>
                    <a:lstStyle/>
                    <a:p>
                      <a:pPr algn="ctr"/>
                      <a:r>
                        <a:rPr lang="en-US" dirty="0"/>
                        <a:t>District 3 (66K)</a:t>
                      </a:r>
                    </a:p>
                  </a:txBody>
                  <a:tcPr anchor="ctr"/>
                </a:tc>
                <a:tc>
                  <a:txBody>
                    <a:bodyPr/>
                    <a:lstStyle/>
                    <a:p>
                      <a:pPr algn="ctr"/>
                      <a:r>
                        <a:rPr lang="en-US" dirty="0"/>
                        <a:t>District 3 (25K)</a:t>
                      </a:r>
                    </a:p>
                  </a:txBody>
                  <a:tcPr anchor="ctr"/>
                </a:tc>
                <a:extLst>
                  <a:ext uri="{0D108BD9-81ED-4DB2-BD59-A6C34878D82A}">
                    <a16:rowId xmlns:a16="http://schemas.microsoft.com/office/drawing/2014/main" val="2411238169"/>
                  </a:ext>
                </a:extLst>
              </a:tr>
              <a:tr h="122430">
                <a:tc>
                  <a:txBody>
                    <a:bodyPr/>
                    <a:lstStyle/>
                    <a:p>
                      <a:r>
                        <a:rPr lang="en-US" dirty="0"/>
                        <a:t>Fewest tickets</a:t>
                      </a:r>
                    </a:p>
                  </a:txBody>
                  <a:tcPr anchor="ctr"/>
                </a:tc>
                <a:tc>
                  <a:txBody>
                    <a:bodyPr/>
                    <a:lstStyle/>
                    <a:p>
                      <a:pPr algn="ctr"/>
                      <a:r>
                        <a:rPr lang="en-US" dirty="0"/>
                        <a:t>District 5 (10K)</a:t>
                      </a:r>
                    </a:p>
                  </a:txBody>
                  <a:tcPr anchor="ctr"/>
                </a:tc>
                <a:tc>
                  <a:txBody>
                    <a:bodyPr/>
                    <a:lstStyle/>
                    <a:p>
                      <a:pPr algn="ctr"/>
                      <a:r>
                        <a:rPr lang="en-US" dirty="0"/>
                        <a:t>District 5 (10K)</a:t>
                      </a:r>
                    </a:p>
                  </a:txBody>
                  <a:tcPr anchor="ctr"/>
                </a:tc>
                <a:tc>
                  <a:txBody>
                    <a:bodyPr/>
                    <a:lstStyle/>
                    <a:p>
                      <a:pPr algn="ctr"/>
                      <a:r>
                        <a:rPr lang="en-US" dirty="0"/>
                        <a:t>District 5 (3K)</a:t>
                      </a:r>
                    </a:p>
                  </a:txBody>
                  <a:tcPr anchor="ctr"/>
                </a:tc>
                <a:extLst>
                  <a:ext uri="{0D108BD9-81ED-4DB2-BD59-A6C34878D82A}">
                    <a16:rowId xmlns:a16="http://schemas.microsoft.com/office/drawing/2014/main" val="3484678311"/>
                  </a:ext>
                </a:extLst>
              </a:tr>
              <a:tr h="0">
                <a:tc>
                  <a:txBody>
                    <a:bodyPr/>
                    <a:lstStyle/>
                    <a:p>
                      <a:r>
                        <a:rPr lang="en-US" dirty="0"/>
                        <a:t>Average case length across districts</a:t>
                      </a:r>
                    </a:p>
                  </a:txBody>
                  <a:tcPr anchor="ctr"/>
                </a:tc>
                <a:tc>
                  <a:txBody>
                    <a:bodyPr/>
                    <a:lstStyle/>
                    <a:p>
                      <a:pPr algn="ctr"/>
                      <a:r>
                        <a:rPr lang="en-US" dirty="0"/>
                        <a:t>46-60 days</a:t>
                      </a:r>
                    </a:p>
                  </a:txBody>
                  <a:tcPr anchor="ctr"/>
                </a:tc>
                <a:tc>
                  <a:txBody>
                    <a:bodyPr/>
                    <a:lstStyle/>
                    <a:p>
                      <a:pPr algn="ctr"/>
                      <a:r>
                        <a:rPr lang="en-US" dirty="0"/>
                        <a:t>20-35 days</a:t>
                      </a:r>
                    </a:p>
                  </a:txBody>
                  <a:tcPr anchor="ctr"/>
                </a:tc>
                <a:tc>
                  <a:txBody>
                    <a:bodyPr/>
                    <a:lstStyle/>
                    <a:p>
                      <a:pPr algn="ctr"/>
                      <a:r>
                        <a:rPr lang="en-US" dirty="0"/>
                        <a:t>10-16 days</a:t>
                      </a:r>
                    </a:p>
                  </a:txBody>
                  <a:tcPr anchor="ctr"/>
                </a:tc>
                <a:extLst>
                  <a:ext uri="{0D108BD9-81ED-4DB2-BD59-A6C34878D82A}">
                    <a16:rowId xmlns:a16="http://schemas.microsoft.com/office/drawing/2014/main" val="3543434825"/>
                  </a:ext>
                </a:extLst>
              </a:tr>
              <a:tr h="122430">
                <a:tc>
                  <a:txBody>
                    <a:bodyPr/>
                    <a:lstStyle/>
                    <a:p>
                      <a:r>
                        <a:rPr lang="en-US" dirty="0"/>
                        <a:t>Longest average case length</a:t>
                      </a:r>
                    </a:p>
                  </a:txBody>
                  <a:tcPr anchor="ctr"/>
                </a:tc>
                <a:tc>
                  <a:txBody>
                    <a:bodyPr/>
                    <a:lstStyle/>
                    <a:p>
                      <a:pPr algn="ctr"/>
                      <a:r>
                        <a:rPr lang="en-US" dirty="0"/>
                        <a:t>District 5 (70 days+)</a:t>
                      </a:r>
                    </a:p>
                  </a:txBody>
                  <a:tcPr anchor="ctr"/>
                </a:tc>
                <a:tc>
                  <a:txBody>
                    <a:bodyPr/>
                    <a:lstStyle/>
                    <a:p>
                      <a:pPr algn="ctr"/>
                      <a:r>
                        <a:rPr lang="en-US" dirty="0"/>
                        <a:t>District 5 (40 days+)</a:t>
                      </a:r>
                    </a:p>
                  </a:txBody>
                  <a:tcPr anchor="ctr"/>
                </a:tc>
                <a:tc>
                  <a:txBody>
                    <a:bodyPr/>
                    <a:lstStyle/>
                    <a:p>
                      <a:pPr algn="ctr"/>
                      <a:r>
                        <a:rPr lang="en-US" dirty="0"/>
                        <a:t>District 5 (21 days+)</a:t>
                      </a:r>
                    </a:p>
                  </a:txBody>
                  <a:tcPr anchor="ctr"/>
                </a:tc>
                <a:extLst>
                  <a:ext uri="{0D108BD9-81ED-4DB2-BD59-A6C34878D82A}">
                    <a16:rowId xmlns:a16="http://schemas.microsoft.com/office/drawing/2014/main" val="1641272560"/>
                  </a:ext>
                </a:extLst>
              </a:tr>
            </a:tbl>
          </a:graphicData>
        </a:graphic>
      </p:graphicFrame>
      <p:sp>
        <p:nvSpPr>
          <p:cNvPr id="9" name="TextBox 8">
            <a:extLst>
              <a:ext uri="{FF2B5EF4-FFF2-40B4-BE49-F238E27FC236}">
                <a16:creationId xmlns:a16="http://schemas.microsoft.com/office/drawing/2014/main" id="{BBDF2095-D563-4445-BC42-407AD227D78F}"/>
              </a:ext>
            </a:extLst>
          </p:cNvPr>
          <p:cNvSpPr txBox="1"/>
          <p:nvPr/>
        </p:nvSpPr>
        <p:spPr>
          <a:xfrm>
            <a:off x="617220" y="5850989"/>
            <a:ext cx="10789918" cy="830997"/>
          </a:xfrm>
          <a:prstGeom prst="rect">
            <a:avLst/>
          </a:prstGeom>
          <a:noFill/>
        </p:spPr>
        <p:txBody>
          <a:bodyPr wrap="square" rtlCol="0">
            <a:spAutoFit/>
          </a:bodyPr>
          <a:lstStyle/>
          <a:p>
            <a:r>
              <a:rPr lang="en-US" sz="1600" i="1" dirty="0">
                <a:solidFill>
                  <a:srgbClr val="202124"/>
                </a:solidFill>
                <a:effectLst/>
              </a:rPr>
              <a:t>District 3 is Old Town to Balboa Park, Downtown to Hillcrest, Mission Hills to University Heights.</a:t>
            </a:r>
          </a:p>
          <a:p>
            <a:r>
              <a:rPr lang="en-US" sz="1600" i="1" dirty="0">
                <a:solidFill>
                  <a:srgbClr val="202124"/>
                </a:solidFill>
              </a:rPr>
              <a:t>District 5 is </a:t>
            </a:r>
            <a:r>
              <a:rPr lang="en-US" sz="1600" i="1" dirty="0">
                <a:solidFill>
                  <a:srgbClr val="202124"/>
                </a:solidFill>
                <a:effectLst/>
              </a:rPr>
              <a:t>Black Mountain Ranch, Carmel Mountain Ranch, Miramar Ranch North, </a:t>
            </a:r>
            <a:r>
              <a:rPr lang="en-US" sz="1600" i="1" dirty="0"/>
              <a:t>Rancho</a:t>
            </a:r>
            <a:r>
              <a:rPr lang="en-US" sz="1600" i="1" dirty="0">
                <a:solidFill>
                  <a:srgbClr val="202124"/>
                </a:solidFill>
                <a:effectLst/>
              </a:rPr>
              <a:t> Bernardo, Rancho </a:t>
            </a:r>
            <a:r>
              <a:rPr lang="en-US" sz="1600" i="1" dirty="0" err="1">
                <a:solidFill>
                  <a:srgbClr val="202124"/>
                </a:solidFill>
                <a:effectLst/>
              </a:rPr>
              <a:t>Encantada</a:t>
            </a:r>
            <a:r>
              <a:rPr lang="en-US" sz="1600" i="1" dirty="0">
                <a:solidFill>
                  <a:srgbClr val="202124"/>
                </a:solidFill>
                <a:effectLst/>
              </a:rPr>
              <a:t> (Stonebridge), Rancho </a:t>
            </a:r>
            <a:r>
              <a:rPr lang="en-US" sz="1600" i="1" dirty="0" err="1">
                <a:solidFill>
                  <a:srgbClr val="202124"/>
                </a:solidFill>
                <a:effectLst/>
              </a:rPr>
              <a:t>Peñasquitos</a:t>
            </a:r>
            <a:r>
              <a:rPr lang="en-US" sz="1600" i="1" dirty="0">
                <a:solidFill>
                  <a:srgbClr val="202124"/>
                </a:solidFill>
                <a:effectLst/>
              </a:rPr>
              <a:t>, Sabre Springs, San Pasqual, Scripps Ranch and Torrey Highlands.</a:t>
            </a:r>
            <a:endParaRPr lang="en-US" sz="1600" i="1" dirty="0"/>
          </a:p>
        </p:txBody>
      </p:sp>
      <p:sp>
        <p:nvSpPr>
          <p:cNvPr id="12" name="TextBox 11">
            <a:extLst>
              <a:ext uri="{FF2B5EF4-FFF2-40B4-BE49-F238E27FC236}">
                <a16:creationId xmlns:a16="http://schemas.microsoft.com/office/drawing/2014/main" id="{AC90814C-2BB6-47AE-BB8A-72D215805A44}"/>
              </a:ext>
            </a:extLst>
          </p:cNvPr>
          <p:cNvSpPr txBox="1"/>
          <p:nvPr/>
        </p:nvSpPr>
        <p:spPr>
          <a:xfrm>
            <a:off x="589280" y="3342640"/>
            <a:ext cx="10701018" cy="2308324"/>
          </a:xfrm>
          <a:prstGeom prst="rect">
            <a:avLst/>
          </a:prstGeom>
          <a:noFill/>
        </p:spPr>
        <p:txBody>
          <a:bodyPr wrap="square" rtlCol="0">
            <a:spAutoFit/>
          </a:bodyPr>
          <a:lstStyle/>
          <a:p>
            <a:r>
              <a:rPr lang="en-US" dirty="0"/>
              <a:t>The data shows that the Council District with the fewest tickets has the longest average case length.  Further review disclosed that District 5 has several long-duration ticket types that possibly skew the average case length:</a:t>
            </a:r>
          </a:p>
          <a:p>
            <a:pPr marL="285750" indent="-285750">
              <a:buFont typeface="Arial" panose="020B0604020202020204" pitchFamily="34" charset="0"/>
              <a:buChar char="•"/>
            </a:pPr>
            <a:r>
              <a:rPr lang="en-US" dirty="0"/>
              <a:t>Evaluate for resurfacing: 280 cases at 400 days to close</a:t>
            </a:r>
          </a:p>
          <a:p>
            <a:pPr marL="285750" indent="-285750">
              <a:buFont typeface="Arial" panose="020B0604020202020204" pitchFamily="34" charset="0"/>
              <a:buChar char="•"/>
            </a:pPr>
            <a:r>
              <a:rPr lang="en-US" dirty="0"/>
              <a:t>Sidewalk repair issues: 750 cases at 200 days to close</a:t>
            </a:r>
          </a:p>
          <a:p>
            <a:endParaRPr lang="en-US" dirty="0"/>
          </a:p>
          <a:p>
            <a:r>
              <a:rPr lang="en-US" dirty="0"/>
              <a:t>It is recommended to remove the above items from the data and reevaluate the average case length of District 5.  If the data still shows a significant higher average case length, possible culprits such as high volume tickets should be reviewed to determine if there are training or resource issues. </a:t>
            </a:r>
          </a:p>
        </p:txBody>
      </p:sp>
    </p:spTree>
    <p:extLst>
      <p:ext uri="{BB962C8B-B14F-4D97-AF65-F5344CB8AC3E}">
        <p14:creationId xmlns:p14="http://schemas.microsoft.com/office/powerpoint/2010/main" val="2958951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4BD7-0FC7-44A0-99A2-95679959527B}"/>
              </a:ext>
            </a:extLst>
          </p:cNvPr>
          <p:cNvSpPr>
            <a:spLocks noGrp="1"/>
          </p:cNvSpPr>
          <p:nvPr>
            <p:ph type="title"/>
          </p:nvPr>
        </p:nvSpPr>
        <p:spPr/>
        <p:txBody>
          <a:bodyPr/>
          <a:lstStyle/>
          <a:p>
            <a:r>
              <a:rPr lang="en-US" dirty="0"/>
              <a:t>Going forward</a:t>
            </a:r>
          </a:p>
        </p:txBody>
      </p:sp>
      <p:sp>
        <p:nvSpPr>
          <p:cNvPr id="3" name="Text Placeholder 2">
            <a:extLst>
              <a:ext uri="{FF2B5EF4-FFF2-40B4-BE49-F238E27FC236}">
                <a16:creationId xmlns:a16="http://schemas.microsoft.com/office/drawing/2014/main" id="{6499BB68-E9AF-47C8-A1C9-F1950DD7C3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45338C-584A-4D7F-B214-A41D21E3AB03}"/>
              </a:ext>
            </a:extLst>
          </p:cNvPr>
          <p:cNvSpPr>
            <a:spLocks noGrp="1"/>
          </p:cNvSpPr>
          <p:nvPr>
            <p:ph type="sldNum" sz="quarter" idx="12"/>
          </p:nvPr>
        </p:nvSpPr>
        <p:spPr/>
        <p:txBody>
          <a:bodyPr/>
          <a:lstStyle/>
          <a:p>
            <a:fld id="{03DC2DEF-D2FE-4B45-ABA4-9F153FD1C98A}" type="slidenum">
              <a:rPr lang="en-US" smtClean="0"/>
              <a:t>12</a:t>
            </a:fld>
            <a:endParaRPr lang="en-US" dirty="0"/>
          </a:p>
        </p:txBody>
      </p:sp>
    </p:spTree>
    <p:extLst>
      <p:ext uri="{BB962C8B-B14F-4D97-AF65-F5344CB8AC3E}">
        <p14:creationId xmlns:p14="http://schemas.microsoft.com/office/powerpoint/2010/main" val="1165518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D547D-47DC-4908-BF41-A0EB17881416}"/>
              </a:ext>
            </a:extLst>
          </p:cNvPr>
          <p:cNvSpPr>
            <a:spLocks noGrp="1"/>
          </p:cNvSpPr>
          <p:nvPr>
            <p:ph type="title"/>
          </p:nvPr>
        </p:nvSpPr>
        <p:spPr>
          <a:xfrm>
            <a:off x="371475" y="260351"/>
            <a:ext cx="11520487" cy="758824"/>
          </a:xfrm>
        </p:spPr>
        <p:txBody>
          <a:bodyPr/>
          <a:lstStyle/>
          <a:p>
            <a:r>
              <a:rPr lang="en-US" dirty="0"/>
              <a:t>Opportunities to Add Value: Performance Indicators</a:t>
            </a:r>
          </a:p>
        </p:txBody>
      </p:sp>
      <p:sp>
        <p:nvSpPr>
          <p:cNvPr id="3" name="Content Placeholder 2">
            <a:extLst>
              <a:ext uri="{FF2B5EF4-FFF2-40B4-BE49-F238E27FC236}">
                <a16:creationId xmlns:a16="http://schemas.microsoft.com/office/drawing/2014/main" id="{C2080AEC-02E2-4134-8C0E-7D720CAD30FB}"/>
              </a:ext>
            </a:extLst>
          </p:cNvPr>
          <p:cNvSpPr>
            <a:spLocks noGrp="1"/>
          </p:cNvSpPr>
          <p:nvPr>
            <p:ph idx="1"/>
          </p:nvPr>
        </p:nvSpPr>
        <p:spPr>
          <a:xfrm>
            <a:off x="371475" y="1233488"/>
            <a:ext cx="6482172" cy="4943475"/>
          </a:xfrm>
        </p:spPr>
        <p:txBody>
          <a:bodyPr/>
          <a:lstStyle/>
          <a:p>
            <a:pPr>
              <a:lnSpc>
                <a:spcPct val="100000"/>
              </a:lnSpc>
              <a:buFont typeface="Wingdings" panose="05000000000000000000" pitchFamily="2" charset="2"/>
              <a:buChar char="q"/>
            </a:pPr>
            <a:r>
              <a:rPr lang="en-US" dirty="0"/>
              <a:t>Volume of service requests by category by year / quarter / area</a:t>
            </a:r>
          </a:p>
          <a:p>
            <a:pPr lvl="1">
              <a:lnSpc>
                <a:spcPct val="100000"/>
              </a:lnSpc>
            </a:pPr>
            <a:r>
              <a:rPr lang="en-US" dirty="0"/>
              <a:t>Is volume of service requests evenly distributed by area?</a:t>
            </a:r>
          </a:p>
          <a:p>
            <a:pPr lvl="1">
              <a:lnSpc>
                <a:spcPct val="100000"/>
              </a:lnSpc>
            </a:pPr>
            <a:r>
              <a:rPr lang="en-US" dirty="0"/>
              <a:t>Do certain areas have a noticeably smaller or larger number of service requests in any category?</a:t>
            </a:r>
          </a:p>
          <a:p>
            <a:pPr lvl="1">
              <a:lnSpc>
                <a:spcPct val="100000"/>
              </a:lnSpc>
            </a:pPr>
            <a:r>
              <a:rPr lang="en-US" dirty="0"/>
              <a:t>Is the volume of service requests steady or are there dips/spikes?</a:t>
            </a:r>
          </a:p>
          <a:p>
            <a:pPr lvl="1">
              <a:lnSpc>
                <a:spcPct val="100000"/>
              </a:lnSpc>
            </a:pPr>
            <a:r>
              <a:rPr lang="en-US" dirty="0"/>
              <a:t>Are dips/spikes occurring during certain times of the year? Certain districts?</a:t>
            </a:r>
          </a:p>
          <a:p>
            <a:pPr lvl="1">
              <a:lnSpc>
                <a:spcPct val="100000"/>
              </a:lnSpc>
            </a:pPr>
            <a:endParaRPr lang="en-US" dirty="0"/>
          </a:p>
          <a:p>
            <a:pPr>
              <a:lnSpc>
                <a:spcPct val="100000"/>
              </a:lnSpc>
              <a:buFont typeface="Wingdings" panose="05000000000000000000" pitchFamily="2" charset="2"/>
              <a:buChar char="q"/>
            </a:pPr>
            <a:r>
              <a:rPr lang="en-US" dirty="0"/>
              <a:t>Average days from open to close, grouped by category, by council district compared to overall</a:t>
            </a:r>
          </a:p>
          <a:p>
            <a:pPr lvl="1">
              <a:lnSpc>
                <a:spcPct val="100000"/>
              </a:lnSpc>
            </a:pPr>
            <a:r>
              <a:rPr lang="en-US" dirty="0"/>
              <a:t>Is average time to resolve a service request same across categories? Across districts?</a:t>
            </a:r>
          </a:p>
          <a:p>
            <a:pPr lvl="1">
              <a:lnSpc>
                <a:spcPct val="100000"/>
              </a:lnSpc>
            </a:pPr>
            <a:r>
              <a:rPr lang="en-US" dirty="0"/>
              <a:t>Dips/spikes?  Certain areas?  Certain times of year?</a:t>
            </a:r>
          </a:p>
          <a:p>
            <a:pPr>
              <a:lnSpc>
                <a:spcPct val="100000"/>
              </a:lnSpc>
            </a:pPr>
            <a:endParaRPr lang="en-US" dirty="0"/>
          </a:p>
        </p:txBody>
      </p:sp>
      <p:sp>
        <p:nvSpPr>
          <p:cNvPr id="4" name="Slide Number Placeholder 3">
            <a:extLst>
              <a:ext uri="{FF2B5EF4-FFF2-40B4-BE49-F238E27FC236}">
                <a16:creationId xmlns:a16="http://schemas.microsoft.com/office/drawing/2014/main" id="{9B74F5BA-C9AC-4173-A013-5BFF6B854E07}"/>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13</a:t>
            </a:fld>
            <a:endParaRPr lang="en-US" dirty="0"/>
          </a:p>
        </p:txBody>
      </p:sp>
      <p:sp>
        <p:nvSpPr>
          <p:cNvPr id="7" name="Rectangle: Rounded Corners 6">
            <a:extLst>
              <a:ext uri="{FF2B5EF4-FFF2-40B4-BE49-F238E27FC236}">
                <a16:creationId xmlns:a16="http://schemas.microsoft.com/office/drawing/2014/main" id="{E20635A5-D807-4CEE-9241-55ED7EA5D135}"/>
              </a:ext>
            </a:extLst>
          </p:cNvPr>
          <p:cNvSpPr/>
          <p:nvPr/>
        </p:nvSpPr>
        <p:spPr>
          <a:xfrm>
            <a:off x="8412480" y="1750423"/>
            <a:ext cx="1306286" cy="2838994"/>
          </a:xfrm>
          <a:prstGeom prst="roundRect">
            <a:avLst>
              <a:gd name="adj" fmla="val 34667"/>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709CE0A-C130-44B9-869D-41D3BBC3118A}"/>
              </a:ext>
            </a:extLst>
          </p:cNvPr>
          <p:cNvSpPr/>
          <p:nvPr/>
        </p:nvSpPr>
        <p:spPr>
          <a:xfrm>
            <a:off x="8638903" y="1889760"/>
            <a:ext cx="853440" cy="827314"/>
          </a:xfrm>
          <a:prstGeom prst="ellipse">
            <a:avLst/>
          </a:prstGeom>
          <a:solidFill>
            <a:srgbClr val="FF00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3A959F4-097E-4411-8D07-0BE6BC851F41}"/>
              </a:ext>
            </a:extLst>
          </p:cNvPr>
          <p:cNvSpPr/>
          <p:nvPr/>
        </p:nvSpPr>
        <p:spPr>
          <a:xfrm>
            <a:off x="8638903" y="2786199"/>
            <a:ext cx="853440" cy="827314"/>
          </a:xfrm>
          <a:prstGeom prst="ellipse">
            <a:avLst/>
          </a:prstGeom>
          <a:solidFill>
            <a:srgbClr val="FFFF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B88BB65-F4DB-4A8B-ACB9-34487E736BE5}"/>
              </a:ext>
            </a:extLst>
          </p:cNvPr>
          <p:cNvSpPr/>
          <p:nvPr/>
        </p:nvSpPr>
        <p:spPr>
          <a:xfrm>
            <a:off x="8638903" y="3687808"/>
            <a:ext cx="853440" cy="827314"/>
          </a:xfrm>
          <a:prstGeom prst="ellipse">
            <a:avLst/>
          </a:prstGeom>
          <a:solidFill>
            <a:srgbClr val="00FF00"/>
          </a:solidFill>
          <a:ln>
            <a:noFill/>
          </a:ln>
          <a:effectLst>
            <a:innerShdw blurRad="63500" dist="508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11321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E217F-A955-40CB-BB7E-DB28510DEE2C}"/>
              </a:ext>
            </a:extLst>
          </p:cNvPr>
          <p:cNvSpPr>
            <a:spLocks noGrp="1"/>
          </p:cNvSpPr>
          <p:nvPr>
            <p:ph type="title"/>
          </p:nvPr>
        </p:nvSpPr>
        <p:spPr/>
        <p:txBody>
          <a:bodyPr/>
          <a:lstStyle/>
          <a:p>
            <a:r>
              <a:rPr lang="en-US" dirty="0"/>
              <a:t>Issues</a:t>
            </a:r>
          </a:p>
        </p:txBody>
      </p:sp>
      <p:sp>
        <p:nvSpPr>
          <p:cNvPr id="3" name="Content Placeholder 2">
            <a:extLst>
              <a:ext uri="{FF2B5EF4-FFF2-40B4-BE49-F238E27FC236}">
                <a16:creationId xmlns:a16="http://schemas.microsoft.com/office/drawing/2014/main" id="{14496664-BC85-4258-A605-E1B59D42ED84}"/>
              </a:ext>
            </a:extLst>
          </p:cNvPr>
          <p:cNvSpPr>
            <a:spLocks noGrp="1"/>
          </p:cNvSpPr>
          <p:nvPr>
            <p:ph idx="1"/>
          </p:nvPr>
        </p:nvSpPr>
        <p:spPr/>
        <p:txBody>
          <a:bodyPr/>
          <a:lstStyle/>
          <a:p>
            <a:r>
              <a:rPr lang="en-US" dirty="0" err="1"/>
              <a:t>Github</a:t>
            </a:r>
            <a:r>
              <a:rPr lang="en-US" dirty="0"/>
              <a:t>.  </a:t>
            </a:r>
            <a:r>
              <a:rPr lang="en-US" dirty="0" err="1"/>
              <a:t>‘Cause</a:t>
            </a:r>
            <a:r>
              <a:rPr lang="en-US" dirty="0"/>
              <a:t> … always.</a:t>
            </a:r>
          </a:p>
          <a:p>
            <a:r>
              <a:rPr lang="en-US" dirty="0"/>
              <a:t>Loading the data into the dashboard can be slow</a:t>
            </a:r>
          </a:p>
          <a:p>
            <a:r>
              <a:rPr lang="en-US" dirty="0"/>
              <a:t>Leaflet map did not populate correctly and required significant research and rework</a:t>
            </a:r>
          </a:p>
          <a:p>
            <a:r>
              <a:rPr lang="en-US" dirty="0"/>
              <a:t>The MongoDB document date-fields did not populate correctly in the tooltip</a:t>
            </a:r>
          </a:p>
          <a:p>
            <a:endParaRPr lang="en-US" dirty="0"/>
          </a:p>
        </p:txBody>
      </p:sp>
      <p:sp>
        <p:nvSpPr>
          <p:cNvPr id="4" name="Slide Number Placeholder 3">
            <a:extLst>
              <a:ext uri="{FF2B5EF4-FFF2-40B4-BE49-F238E27FC236}">
                <a16:creationId xmlns:a16="http://schemas.microsoft.com/office/drawing/2014/main" id="{3D4E6E7C-3A2F-4DCC-9DC4-C24100FA34C2}"/>
              </a:ext>
            </a:extLst>
          </p:cNvPr>
          <p:cNvSpPr>
            <a:spLocks noGrp="1"/>
          </p:cNvSpPr>
          <p:nvPr>
            <p:ph type="sldNum" sz="quarter" idx="12"/>
          </p:nvPr>
        </p:nvSpPr>
        <p:spPr/>
        <p:txBody>
          <a:bodyPr/>
          <a:lstStyle/>
          <a:p>
            <a:fld id="{03DC2DEF-D2FE-4B45-ABA4-9F153FD1C98A}" type="slidenum">
              <a:rPr lang="en-US" smtClean="0"/>
              <a:t>14</a:t>
            </a:fld>
            <a:endParaRPr lang="en-US" dirty="0"/>
          </a:p>
        </p:txBody>
      </p:sp>
    </p:spTree>
    <p:extLst>
      <p:ext uri="{BB962C8B-B14F-4D97-AF65-F5344CB8AC3E}">
        <p14:creationId xmlns:p14="http://schemas.microsoft.com/office/powerpoint/2010/main" val="2846750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B1E61-8CC0-4920-80A8-0DCE98AA6953}"/>
              </a:ext>
            </a:extLst>
          </p:cNvPr>
          <p:cNvSpPr>
            <a:spLocks noGrp="1"/>
          </p:cNvSpPr>
          <p:nvPr>
            <p:ph type="title"/>
          </p:nvPr>
        </p:nvSpPr>
        <p:spPr/>
        <p:txBody>
          <a:bodyPr/>
          <a:lstStyle/>
          <a:p>
            <a:r>
              <a:rPr lang="en-US" dirty="0"/>
              <a:t>Appendix</a:t>
            </a:r>
          </a:p>
        </p:txBody>
      </p:sp>
      <p:sp>
        <p:nvSpPr>
          <p:cNvPr id="3" name="Text Placeholder 2">
            <a:extLst>
              <a:ext uri="{FF2B5EF4-FFF2-40B4-BE49-F238E27FC236}">
                <a16:creationId xmlns:a16="http://schemas.microsoft.com/office/drawing/2014/main" id="{9C49012A-808F-496B-8D95-937975A9E7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4632A3-9178-4595-BD84-934C54639884}"/>
              </a:ext>
            </a:extLst>
          </p:cNvPr>
          <p:cNvSpPr>
            <a:spLocks noGrp="1"/>
          </p:cNvSpPr>
          <p:nvPr>
            <p:ph type="sldNum" sz="quarter" idx="12"/>
          </p:nvPr>
        </p:nvSpPr>
        <p:spPr/>
        <p:txBody>
          <a:bodyPr/>
          <a:lstStyle/>
          <a:p>
            <a:fld id="{03DC2DEF-D2FE-4B45-ABA4-9F153FD1C98A}" type="slidenum">
              <a:rPr lang="en-US" smtClean="0"/>
              <a:t>15</a:t>
            </a:fld>
            <a:endParaRPr lang="en-US" dirty="0"/>
          </a:p>
        </p:txBody>
      </p:sp>
    </p:spTree>
    <p:extLst>
      <p:ext uri="{BB962C8B-B14F-4D97-AF65-F5344CB8AC3E}">
        <p14:creationId xmlns:p14="http://schemas.microsoft.com/office/powerpoint/2010/main" val="3916332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D61A2-58E1-44A5-95B8-5F1AC7555A3C}"/>
              </a:ext>
            </a:extLst>
          </p:cNvPr>
          <p:cNvSpPr>
            <a:spLocks noGrp="1"/>
          </p:cNvSpPr>
          <p:nvPr>
            <p:ph type="title"/>
          </p:nvPr>
        </p:nvSpPr>
        <p:spPr/>
        <p:txBody>
          <a:bodyPr/>
          <a:lstStyle/>
          <a:p>
            <a:r>
              <a:rPr lang="en-US" dirty="0"/>
              <a:t>Dashboard – Production</a:t>
            </a:r>
          </a:p>
        </p:txBody>
      </p:sp>
      <p:sp>
        <p:nvSpPr>
          <p:cNvPr id="3" name="Slide Number Placeholder 2">
            <a:extLst>
              <a:ext uri="{FF2B5EF4-FFF2-40B4-BE49-F238E27FC236}">
                <a16:creationId xmlns:a16="http://schemas.microsoft.com/office/drawing/2014/main" id="{0A149BA5-9879-402A-A6A1-C1A1214271E1}"/>
              </a:ext>
            </a:extLst>
          </p:cNvPr>
          <p:cNvSpPr>
            <a:spLocks noGrp="1"/>
          </p:cNvSpPr>
          <p:nvPr>
            <p:ph type="sldNum" sz="quarter" idx="12"/>
          </p:nvPr>
        </p:nvSpPr>
        <p:spPr/>
        <p:txBody>
          <a:bodyPr/>
          <a:lstStyle/>
          <a:p>
            <a:fld id="{03DC2DEF-D2FE-4B45-ABA4-9F153FD1C98A}" type="slidenum">
              <a:rPr lang="en-US" smtClean="0"/>
              <a:t>16</a:t>
            </a:fld>
            <a:endParaRPr lang="en-US" dirty="0"/>
          </a:p>
        </p:txBody>
      </p:sp>
      <p:pic>
        <p:nvPicPr>
          <p:cNvPr id="5" name="Picture 4" descr="Graphical user interface&#10;&#10;Description automatically generated">
            <a:extLst>
              <a:ext uri="{FF2B5EF4-FFF2-40B4-BE49-F238E27FC236}">
                <a16:creationId xmlns:a16="http://schemas.microsoft.com/office/drawing/2014/main" id="{C7B20441-D06B-4503-8BCC-B98666539B06}"/>
              </a:ext>
            </a:extLst>
          </p:cNvPr>
          <p:cNvPicPr>
            <a:picLocks noChangeAspect="1"/>
          </p:cNvPicPr>
          <p:nvPr/>
        </p:nvPicPr>
        <p:blipFill>
          <a:blip r:embed="rId2"/>
          <a:stretch>
            <a:fillRect/>
          </a:stretch>
        </p:blipFill>
        <p:spPr>
          <a:xfrm>
            <a:off x="478971" y="1019175"/>
            <a:ext cx="10612013" cy="5792390"/>
          </a:xfrm>
          <a:prstGeom prst="rect">
            <a:avLst/>
          </a:prstGeom>
        </p:spPr>
      </p:pic>
    </p:spTree>
    <p:extLst>
      <p:ext uri="{BB962C8B-B14F-4D97-AF65-F5344CB8AC3E}">
        <p14:creationId xmlns:p14="http://schemas.microsoft.com/office/powerpoint/2010/main" val="2639257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BD41-B6CA-45CC-BFE7-A6FC12FDB081}"/>
              </a:ext>
            </a:extLst>
          </p:cNvPr>
          <p:cNvSpPr>
            <a:spLocks noGrp="1"/>
          </p:cNvSpPr>
          <p:nvPr>
            <p:ph type="title"/>
          </p:nvPr>
        </p:nvSpPr>
        <p:spPr/>
        <p:txBody>
          <a:bodyPr/>
          <a:lstStyle/>
          <a:p>
            <a:r>
              <a:rPr lang="en-US" dirty="0"/>
              <a:t>Dashboard Features for San Diego Get It Done Database</a:t>
            </a:r>
          </a:p>
        </p:txBody>
      </p:sp>
      <p:sp>
        <p:nvSpPr>
          <p:cNvPr id="6" name="Content Placeholder 5">
            <a:extLst>
              <a:ext uri="{FF2B5EF4-FFF2-40B4-BE49-F238E27FC236}">
                <a16:creationId xmlns:a16="http://schemas.microsoft.com/office/drawing/2014/main" id="{04788E27-A597-419A-BADD-D60A48055465}"/>
              </a:ext>
            </a:extLst>
          </p:cNvPr>
          <p:cNvSpPr>
            <a:spLocks noGrp="1"/>
          </p:cNvSpPr>
          <p:nvPr>
            <p:ph idx="1"/>
          </p:nvPr>
        </p:nvSpPr>
        <p:spPr>
          <a:xfrm>
            <a:off x="371475" y="1233488"/>
            <a:ext cx="5114928" cy="4943475"/>
          </a:xfrm>
        </p:spPr>
        <p:txBody>
          <a:bodyPr/>
          <a:lstStyle/>
          <a:p>
            <a:pPr>
              <a:buFont typeface="Wingdings" panose="05000000000000000000" pitchFamily="2" charset="2"/>
              <a:buChar char="ü"/>
            </a:pPr>
            <a:r>
              <a:rPr lang="en-US" dirty="0"/>
              <a:t>Year selector</a:t>
            </a:r>
          </a:p>
          <a:p>
            <a:pPr>
              <a:buFont typeface="Wingdings" panose="05000000000000000000" pitchFamily="2" charset="2"/>
              <a:buChar char="ü"/>
            </a:pPr>
            <a:r>
              <a:rPr lang="en-US" dirty="0"/>
              <a:t>Summary Status at a glance</a:t>
            </a:r>
          </a:p>
          <a:p>
            <a:pPr>
              <a:buFont typeface="Wingdings" panose="05000000000000000000" pitchFamily="2" charset="2"/>
              <a:buChar char="ü"/>
            </a:pPr>
            <a:r>
              <a:rPr lang="en-US" dirty="0"/>
              <a:t>Service requests by service type</a:t>
            </a:r>
          </a:p>
          <a:p>
            <a:pPr>
              <a:buFont typeface="Wingdings" panose="05000000000000000000" pitchFamily="2" charset="2"/>
              <a:buChar char="ü"/>
            </a:pPr>
            <a:r>
              <a:rPr lang="en-US" dirty="0"/>
              <a:t>Leaflet </a:t>
            </a:r>
            <a:r>
              <a:rPr lang="en-US" dirty="0" err="1"/>
              <a:t>mapbox</a:t>
            </a:r>
            <a:r>
              <a:rPr lang="en-US" dirty="0"/>
              <a:t> with popup tool tip and filter (service type, limit)</a:t>
            </a:r>
          </a:p>
          <a:p>
            <a:pPr>
              <a:buFont typeface="Wingdings" panose="05000000000000000000" pitchFamily="2" charset="2"/>
              <a:buChar char="ü"/>
            </a:pPr>
            <a:r>
              <a:rPr lang="en-US" dirty="0"/>
              <a:t>Service request count by month</a:t>
            </a:r>
          </a:p>
          <a:p>
            <a:pPr>
              <a:buFont typeface="Wingdings" panose="05000000000000000000" pitchFamily="2" charset="2"/>
              <a:buChar char="ü"/>
            </a:pPr>
            <a:r>
              <a:rPr lang="en-US" dirty="0"/>
              <a:t>Top 20 service requests by type</a:t>
            </a:r>
          </a:p>
          <a:p>
            <a:pPr>
              <a:buFont typeface="Wingdings" panose="05000000000000000000" pitchFamily="2" charset="2"/>
              <a:buChar char="ü"/>
            </a:pPr>
            <a:r>
              <a:rPr lang="en-US" dirty="0"/>
              <a:t>Service requests by council district</a:t>
            </a:r>
          </a:p>
          <a:p>
            <a:pPr>
              <a:buFont typeface="Wingdings" panose="05000000000000000000" pitchFamily="2" charset="2"/>
              <a:buChar char="ü"/>
            </a:pPr>
            <a:r>
              <a:rPr lang="en-US" dirty="0"/>
              <a:t>Average case length by council district</a:t>
            </a:r>
          </a:p>
        </p:txBody>
      </p:sp>
      <p:sp>
        <p:nvSpPr>
          <p:cNvPr id="3" name="Slide Number Placeholder 2">
            <a:extLst>
              <a:ext uri="{FF2B5EF4-FFF2-40B4-BE49-F238E27FC236}">
                <a16:creationId xmlns:a16="http://schemas.microsoft.com/office/drawing/2014/main" id="{E18D8B84-07AD-4C0A-814A-581E31EFCA88}"/>
              </a:ext>
            </a:extLst>
          </p:cNvPr>
          <p:cNvSpPr>
            <a:spLocks noGrp="1"/>
          </p:cNvSpPr>
          <p:nvPr>
            <p:ph type="sldNum" sz="quarter" idx="12"/>
          </p:nvPr>
        </p:nvSpPr>
        <p:spPr/>
        <p:txBody>
          <a:bodyPr/>
          <a:lstStyle/>
          <a:p>
            <a:fld id="{03DC2DEF-D2FE-4B45-ABA4-9F153FD1C98A}" type="slidenum">
              <a:rPr lang="en-US" smtClean="0"/>
              <a:pPr/>
              <a:t>17</a:t>
            </a:fld>
            <a:endParaRPr lang="en-US" dirty="0"/>
          </a:p>
        </p:txBody>
      </p:sp>
      <p:pic>
        <p:nvPicPr>
          <p:cNvPr id="10" name="Picture 9">
            <a:extLst>
              <a:ext uri="{FF2B5EF4-FFF2-40B4-BE49-F238E27FC236}">
                <a16:creationId xmlns:a16="http://schemas.microsoft.com/office/drawing/2014/main" id="{D065D2C0-7AAF-4BF6-A4FD-A8C87B486574}"/>
              </a:ext>
            </a:extLst>
          </p:cNvPr>
          <p:cNvPicPr>
            <a:picLocks noChangeAspect="1"/>
          </p:cNvPicPr>
          <p:nvPr/>
        </p:nvPicPr>
        <p:blipFill>
          <a:blip r:embed="rId2"/>
          <a:stretch>
            <a:fillRect/>
          </a:stretch>
        </p:blipFill>
        <p:spPr>
          <a:xfrm>
            <a:off x="6705599" y="3561963"/>
            <a:ext cx="4643372" cy="2262031"/>
          </a:xfrm>
          <a:prstGeom prst="rect">
            <a:avLst/>
          </a:prstGeom>
        </p:spPr>
      </p:pic>
      <p:pic>
        <p:nvPicPr>
          <p:cNvPr id="8" name="Picture 7">
            <a:extLst>
              <a:ext uri="{FF2B5EF4-FFF2-40B4-BE49-F238E27FC236}">
                <a16:creationId xmlns:a16="http://schemas.microsoft.com/office/drawing/2014/main" id="{9EC7FE96-A285-467E-BCF0-E732542CD959}"/>
              </a:ext>
            </a:extLst>
          </p:cNvPr>
          <p:cNvPicPr>
            <a:picLocks noChangeAspect="1"/>
          </p:cNvPicPr>
          <p:nvPr/>
        </p:nvPicPr>
        <p:blipFill>
          <a:blip r:embed="rId3"/>
          <a:stretch>
            <a:fillRect/>
          </a:stretch>
        </p:blipFill>
        <p:spPr>
          <a:xfrm>
            <a:off x="6665694" y="1332411"/>
            <a:ext cx="4749539" cy="2327424"/>
          </a:xfrm>
          <a:prstGeom prst="rect">
            <a:avLst/>
          </a:prstGeom>
        </p:spPr>
      </p:pic>
    </p:spTree>
    <p:extLst>
      <p:ext uri="{BB962C8B-B14F-4D97-AF65-F5344CB8AC3E}">
        <p14:creationId xmlns:p14="http://schemas.microsoft.com/office/powerpoint/2010/main" val="913145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64820A-C3F1-47B4-89BD-0E74DA824007}"/>
              </a:ext>
            </a:extLst>
          </p:cNvPr>
          <p:cNvPicPr>
            <a:picLocks noChangeAspect="1"/>
          </p:cNvPicPr>
          <p:nvPr/>
        </p:nvPicPr>
        <p:blipFill>
          <a:blip r:embed="rId2"/>
          <a:stretch>
            <a:fillRect/>
          </a:stretch>
        </p:blipFill>
        <p:spPr>
          <a:xfrm>
            <a:off x="4504416" y="65682"/>
            <a:ext cx="7687584" cy="6726635"/>
          </a:xfrm>
          <a:prstGeom prst="rect">
            <a:avLst/>
          </a:prstGeom>
          <a:noFill/>
        </p:spPr>
      </p:pic>
      <p:sp>
        <p:nvSpPr>
          <p:cNvPr id="2" name="Title 1">
            <a:extLst>
              <a:ext uri="{FF2B5EF4-FFF2-40B4-BE49-F238E27FC236}">
                <a16:creationId xmlns:a16="http://schemas.microsoft.com/office/drawing/2014/main" id="{A72A3E2C-CB5D-4785-851E-3DBC2A36C4F3}"/>
              </a:ext>
            </a:extLst>
          </p:cNvPr>
          <p:cNvSpPr>
            <a:spLocks noGrp="1"/>
          </p:cNvSpPr>
          <p:nvPr>
            <p:ph type="ctrTitle"/>
          </p:nvPr>
        </p:nvSpPr>
        <p:spPr>
          <a:xfrm>
            <a:off x="371476" y="1779589"/>
            <a:ext cx="4416424" cy="2182811"/>
          </a:xfrm>
        </p:spPr>
        <p:txBody>
          <a:bodyPr anchor="b">
            <a:normAutofit/>
          </a:bodyPr>
          <a:lstStyle/>
          <a:p>
            <a:r>
              <a:rPr lang="en-US" dirty="0"/>
              <a:t>COVID-19 Heat Map</a:t>
            </a:r>
          </a:p>
        </p:txBody>
      </p:sp>
      <p:sp>
        <p:nvSpPr>
          <p:cNvPr id="10" name="Subtitle 3">
            <a:extLst>
              <a:ext uri="{FF2B5EF4-FFF2-40B4-BE49-F238E27FC236}">
                <a16:creationId xmlns:a16="http://schemas.microsoft.com/office/drawing/2014/main" id="{B28BB7B0-F449-4E48-95C3-0B1EC74A43E9}"/>
              </a:ext>
            </a:extLst>
          </p:cNvPr>
          <p:cNvSpPr>
            <a:spLocks noGrp="1"/>
          </p:cNvSpPr>
          <p:nvPr>
            <p:ph type="subTitle" idx="1"/>
          </p:nvPr>
        </p:nvSpPr>
        <p:spPr>
          <a:xfrm>
            <a:off x="371476" y="4079083"/>
            <a:ext cx="4416424" cy="976311"/>
          </a:xfrm>
        </p:spPr>
        <p:txBody>
          <a:bodyPr/>
          <a:lstStyle/>
          <a:p>
            <a:r>
              <a:rPr lang="en-US" dirty="0"/>
              <a:t>MongoDB Charts</a:t>
            </a:r>
          </a:p>
        </p:txBody>
      </p:sp>
      <p:sp>
        <p:nvSpPr>
          <p:cNvPr id="3" name="Slide Number Placeholder 2" hidden="1">
            <a:extLst>
              <a:ext uri="{FF2B5EF4-FFF2-40B4-BE49-F238E27FC236}">
                <a16:creationId xmlns:a16="http://schemas.microsoft.com/office/drawing/2014/main" id="{D90F8932-E741-417C-BB66-DB5196AAE092}"/>
              </a:ext>
            </a:extLst>
          </p:cNvPr>
          <p:cNvSpPr>
            <a:spLocks noGrp="1"/>
          </p:cNvSpPr>
          <p:nvPr>
            <p:ph type="sldNum" sz="quarter" idx="4"/>
          </p:nvPr>
        </p:nvSpPr>
        <p:spPr>
          <a:xfrm>
            <a:off x="11518900" y="6581978"/>
            <a:ext cx="373062" cy="206104"/>
          </a:xfrm>
        </p:spPr>
        <p:txBody>
          <a:bodyPr/>
          <a:lstStyle/>
          <a:p>
            <a:pPr>
              <a:spcAft>
                <a:spcPts val="600"/>
              </a:spcAft>
            </a:pPr>
            <a:fld id="{03DC2DEF-D2FE-4B45-ABA4-9F153FD1C98A}" type="slidenum">
              <a:rPr lang="en-US" smtClean="0"/>
              <a:pPr>
                <a:spcAft>
                  <a:spcPts val="600"/>
                </a:spcAft>
              </a:pPr>
              <a:t>18</a:t>
            </a:fld>
            <a:endParaRPr lang="en-US"/>
          </a:p>
        </p:txBody>
      </p:sp>
    </p:spTree>
    <p:extLst>
      <p:ext uri="{BB962C8B-B14F-4D97-AF65-F5344CB8AC3E}">
        <p14:creationId xmlns:p14="http://schemas.microsoft.com/office/powerpoint/2010/main" val="643403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Flask</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19</a:t>
            </a:fld>
            <a:endParaRPr lang="en-US" sz="800"/>
          </a:p>
        </p:txBody>
      </p:sp>
      <p:pic>
        <p:nvPicPr>
          <p:cNvPr id="10" name="Picture 9">
            <a:extLst>
              <a:ext uri="{FF2B5EF4-FFF2-40B4-BE49-F238E27FC236}">
                <a16:creationId xmlns:a16="http://schemas.microsoft.com/office/drawing/2014/main" id="{49159A21-BEAC-4849-9C88-D4F030EA6246}"/>
              </a:ext>
            </a:extLst>
          </p:cNvPr>
          <p:cNvPicPr>
            <a:picLocks noChangeAspect="1"/>
          </p:cNvPicPr>
          <p:nvPr/>
        </p:nvPicPr>
        <p:blipFill>
          <a:blip r:embed="rId2"/>
          <a:stretch>
            <a:fillRect/>
          </a:stretch>
        </p:blipFill>
        <p:spPr>
          <a:xfrm>
            <a:off x="2579688" y="0"/>
            <a:ext cx="4722881" cy="6858000"/>
          </a:xfrm>
          <a:prstGeom prst="rect">
            <a:avLst/>
          </a:prstGeom>
        </p:spPr>
      </p:pic>
      <p:pic>
        <p:nvPicPr>
          <p:cNvPr id="12" name="Picture 11">
            <a:extLst>
              <a:ext uri="{FF2B5EF4-FFF2-40B4-BE49-F238E27FC236}">
                <a16:creationId xmlns:a16="http://schemas.microsoft.com/office/drawing/2014/main" id="{8F9E9ADB-CD1B-4CD3-9408-3EC0AB7E3BFD}"/>
              </a:ext>
            </a:extLst>
          </p:cNvPr>
          <p:cNvPicPr>
            <a:picLocks noChangeAspect="1"/>
          </p:cNvPicPr>
          <p:nvPr/>
        </p:nvPicPr>
        <p:blipFill rotWithShape="1">
          <a:blip r:embed="rId3"/>
          <a:srcRect r="10191"/>
          <a:stretch/>
        </p:blipFill>
        <p:spPr>
          <a:xfrm>
            <a:off x="7391043" y="523148"/>
            <a:ext cx="4619982" cy="5210902"/>
          </a:xfrm>
          <a:prstGeom prst="rect">
            <a:avLst/>
          </a:prstGeom>
        </p:spPr>
      </p:pic>
    </p:spTree>
    <p:extLst>
      <p:ext uri="{BB962C8B-B14F-4D97-AF65-F5344CB8AC3E}">
        <p14:creationId xmlns:p14="http://schemas.microsoft.com/office/powerpoint/2010/main" val="1062129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FF995E-708E-4853-AD6B-F0770BEA2F41}"/>
              </a:ext>
            </a:extLst>
          </p:cNvPr>
          <p:cNvSpPr>
            <a:spLocks noGrp="1"/>
          </p:cNvSpPr>
          <p:nvPr>
            <p:ph type="title"/>
          </p:nvPr>
        </p:nvSpPr>
        <p:spPr/>
        <p:txBody>
          <a:bodyPr/>
          <a:lstStyle/>
          <a:p>
            <a:r>
              <a:rPr lang="en-US" dirty="0"/>
              <a:t>Team Git It On</a:t>
            </a:r>
          </a:p>
        </p:txBody>
      </p:sp>
      <p:graphicFrame>
        <p:nvGraphicFramePr>
          <p:cNvPr id="10" name="Table 10">
            <a:extLst>
              <a:ext uri="{FF2B5EF4-FFF2-40B4-BE49-F238E27FC236}">
                <a16:creationId xmlns:a16="http://schemas.microsoft.com/office/drawing/2014/main" id="{6DD70688-0C2E-45E9-8BDF-4A0A25F434D4}"/>
              </a:ext>
            </a:extLst>
          </p:cNvPr>
          <p:cNvGraphicFramePr>
            <a:graphicFrameLocks noGrp="1"/>
          </p:cNvGraphicFramePr>
          <p:nvPr>
            <p:extLst>
              <p:ext uri="{D42A27DB-BD31-4B8C-83A1-F6EECF244321}">
                <p14:modId xmlns:p14="http://schemas.microsoft.com/office/powerpoint/2010/main" val="3372165280"/>
              </p:ext>
            </p:extLst>
          </p:nvPr>
        </p:nvGraphicFramePr>
        <p:xfrm>
          <a:off x="535390" y="1573618"/>
          <a:ext cx="10946001" cy="4395736"/>
        </p:xfrm>
        <a:graphic>
          <a:graphicData uri="http://schemas.openxmlformats.org/drawingml/2006/table">
            <a:tbl>
              <a:tblPr>
                <a:tableStyleId>{5C22544A-7EE6-4342-B048-85BDC9FD1C3A}</a:tableStyleId>
              </a:tblPr>
              <a:tblGrid>
                <a:gridCol w="3203490">
                  <a:extLst>
                    <a:ext uri="{9D8B030D-6E8A-4147-A177-3AD203B41FA5}">
                      <a16:colId xmlns:a16="http://schemas.microsoft.com/office/drawing/2014/main" val="2255533866"/>
                    </a:ext>
                  </a:extLst>
                </a:gridCol>
                <a:gridCol w="7742511">
                  <a:extLst>
                    <a:ext uri="{9D8B030D-6E8A-4147-A177-3AD203B41FA5}">
                      <a16:colId xmlns:a16="http://schemas.microsoft.com/office/drawing/2014/main" val="2873820993"/>
                    </a:ext>
                  </a:extLst>
                </a:gridCol>
              </a:tblGrid>
              <a:tr h="641734">
                <a:tc>
                  <a:txBody>
                    <a:bodyPr/>
                    <a:lstStyle/>
                    <a:p>
                      <a:r>
                        <a:rPr lang="en-US" sz="2800" b="1" dirty="0">
                          <a:solidFill>
                            <a:schemeClr val="tx1"/>
                          </a:solidFill>
                        </a:rPr>
                        <a:t>Melissa Monroe</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Architecture, design, data, Leaflet map, art</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1915682221"/>
                  </a:ext>
                </a:extLst>
              </a:tr>
              <a:tr h="0">
                <a:tc>
                  <a:txBody>
                    <a:bodyPr/>
                    <a:lstStyle/>
                    <a:p>
                      <a:endParaRPr lang="en-US" sz="2800" b="1" dirty="0">
                        <a:solidFill>
                          <a:schemeClr val="tx1"/>
                        </a:solidFill>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573868669"/>
                  </a:ext>
                </a:extLst>
              </a:tr>
              <a:tr h="641734">
                <a:tc>
                  <a:txBody>
                    <a:bodyPr/>
                    <a:lstStyle/>
                    <a:p>
                      <a:pPr marL="0" algn="l" defTabSz="914400" rtl="0" eaLnBrk="1" latinLnBrk="0" hangingPunct="1"/>
                      <a:r>
                        <a:rPr lang="en-US" sz="2800" b="1" kern="1200" dirty="0">
                          <a:solidFill>
                            <a:schemeClr val="tx1"/>
                          </a:solidFill>
                          <a:latin typeface="+mn-lt"/>
                          <a:ea typeface="+mn-ea"/>
                          <a:cs typeface="+mn-cs"/>
                        </a:rPr>
                        <a:t>Andrew Bankston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Data, content, analysis, plots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688228446"/>
                  </a:ext>
                </a:extLst>
              </a:tr>
              <a:tr h="282354">
                <a:tc>
                  <a:txBody>
                    <a:bodyPr/>
                    <a:lstStyle/>
                    <a:p>
                      <a:pPr marL="0" algn="l" defTabSz="914400" rtl="0" eaLnBrk="1" latinLnBrk="0" hangingPunct="1"/>
                      <a:endParaRPr lang="en-US" sz="2800" b="1" kern="1200" dirty="0">
                        <a:solidFill>
                          <a:schemeClr val="tx1"/>
                        </a:solidFill>
                        <a:latin typeface="+mn-lt"/>
                        <a:ea typeface="+mn-ea"/>
                        <a:cs typeface="+mn-cs"/>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999687622"/>
                  </a:ext>
                </a:extLst>
              </a:tr>
              <a:tr h="641734">
                <a:tc>
                  <a:txBody>
                    <a:bodyPr/>
                    <a:lstStyle/>
                    <a:p>
                      <a:pPr marL="0" algn="l" defTabSz="914400" rtl="0" eaLnBrk="1" latinLnBrk="0" hangingPunct="1"/>
                      <a:r>
                        <a:rPr lang="en-US" sz="2800" b="1" kern="1200" dirty="0">
                          <a:solidFill>
                            <a:schemeClr val="tx1"/>
                          </a:solidFill>
                          <a:latin typeface="+mn-lt"/>
                          <a:ea typeface="+mn-ea"/>
                          <a:cs typeface="+mn-cs"/>
                        </a:rPr>
                        <a:t>Jacob Zacarias</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a:solidFill>
                            <a:schemeClr val="tx1"/>
                          </a:solidFill>
                        </a:rPr>
                        <a:t>Data, content, analysis, plots, maps</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3069364021"/>
                  </a:ext>
                </a:extLst>
              </a:tr>
              <a:tr h="0">
                <a:tc>
                  <a:txBody>
                    <a:bodyPr/>
                    <a:lstStyle/>
                    <a:p>
                      <a:pPr marL="0" algn="l" defTabSz="914400" rtl="0" eaLnBrk="1" latinLnBrk="0" hangingPunct="1"/>
                      <a:endParaRPr lang="en-US" sz="2800" b="1" kern="1200" dirty="0">
                        <a:solidFill>
                          <a:schemeClr val="tx1"/>
                        </a:solidFill>
                        <a:latin typeface="+mn-lt"/>
                        <a:ea typeface="+mn-ea"/>
                        <a:cs typeface="+mn-cs"/>
                      </a:endParaRPr>
                    </a:p>
                  </a:txBody>
                  <a:tcPr marL="182880" marR="182880" marT="91440" marB="91440">
                    <a:noFill/>
                  </a:tcPr>
                </a:tc>
                <a:tc>
                  <a:txBody>
                    <a:bodyPr/>
                    <a:lstStyle/>
                    <a:p>
                      <a:endParaRPr lang="en-US" sz="2800" dirty="0">
                        <a:solidFill>
                          <a:schemeClr val="tx1"/>
                        </a:solidFill>
                      </a:endParaRPr>
                    </a:p>
                  </a:txBody>
                  <a:tcPr marL="182880" marR="182880" marT="91440" marB="91440">
                    <a:noFill/>
                  </a:tcPr>
                </a:tc>
                <a:extLst>
                  <a:ext uri="{0D108BD9-81ED-4DB2-BD59-A6C34878D82A}">
                    <a16:rowId xmlns:a16="http://schemas.microsoft.com/office/drawing/2014/main" val="641000041"/>
                  </a:ext>
                </a:extLst>
              </a:tr>
              <a:tr h="641734">
                <a:tc>
                  <a:txBody>
                    <a:bodyPr/>
                    <a:lstStyle/>
                    <a:p>
                      <a:pPr marL="0" algn="l" defTabSz="914400" rtl="0" eaLnBrk="1" latinLnBrk="0" hangingPunct="1"/>
                      <a:r>
                        <a:rPr lang="en-US" sz="2800" b="1" kern="1200" dirty="0">
                          <a:solidFill>
                            <a:schemeClr val="tx1"/>
                          </a:solidFill>
                          <a:latin typeface="+mn-lt"/>
                          <a:ea typeface="+mn-ea"/>
                          <a:cs typeface="+mn-cs"/>
                        </a:rPr>
                        <a:t>Annette Broeren</a:t>
                      </a:r>
                    </a:p>
                  </a:txBody>
                  <a:tcPr marL="182880" marR="182880" marT="91440" marB="91440">
                    <a:lnR w="12700" cap="flat" cmpd="sng" algn="ctr">
                      <a:solidFill>
                        <a:schemeClr val="accent1"/>
                      </a:solidFill>
                      <a:prstDash val="solid"/>
                      <a:round/>
                      <a:headEnd type="none" w="med" len="med"/>
                      <a:tailEnd type="none" w="med" len="med"/>
                    </a:lnR>
                    <a:noFill/>
                  </a:tcPr>
                </a:tc>
                <a:tc>
                  <a:txBody>
                    <a:bodyPr/>
                    <a:lstStyle/>
                    <a:p>
                      <a:r>
                        <a:rPr lang="en-US" sz="2800" dirty="0" err="1">
                          <a:solidFill>
                            <a:schemeClr val="tx1"/>
                          </a:solidFill>
                        </a:rPr>
                        <a:t>Powerpoint</a:t>
                      </a:r>
                      <a:r>
                        <a:rPr lang="en-US" sz="2800" dirty="0">
                          <a:solidFill>
                            <a:schemeClr val="tx1"/>
                          </a:solidFill>
                        </a:rPr>
                        <a:t>, Final Report, ReadMe</a:t>
                      </a:r>
                    </a:p>
                  </a:txBody>
                  <a:tcPr marL="182880" marR="182880" marT="91440" marB="91440">
                    <a:lnL w="12700" cap="flat" cmpd="sng" algn="ctr">
                      <a:solidFill>
                        <a:schemeClr val="accent1"/>
                      </a:solidFill>
                      <a:prstDash val="solid"/>
                      <a:round/>
                      <a:headEnd type="none" w="med" len="med"/>
                      <a:tailEnd type="none" w="med" len="med"/>
                    </a:lnL>
                    <a:noFill/>
                  </a:tcPr>
                </a:tc>
                <a:extLst>
                  <a:ext uri="{0D108BD9-81ED-4DB2-BD59-A6C34878D82A}">
                    <a16:rowId xmlns:a16="http://schemas.microsoft.com/office/drawing/2014/main" val="2398160865"/>
                  </a:ext>
                </a:extLst>
              </a:tr>
            </a:tbl>
          </a:graphicData>
        </a:graphic>
      </p:graphicFrame>
    </p:spTree>
    <p:extLst>
      <p:ext uri="{BB962C8B-B14F-4D97-AF65-F5344CB8AC3E}">
        <p14:creationId xmlns:p14="http://schemas.microsoft.com/office/powerpoint/2010/main" val="29153066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Text&#10;&#10;Description automatically generated">
            <a:extLst>
              <a:ext uri="{FF2B5EF4-FFF2-40B4-BE49-F238E27FC236}">
                <a16:creationId xmlns:a16="http://schemas.microsoft.com/office/drawing/2014/main" id="{1EC77DE7-6DBC-4C05-BB22-3B86ABD9F314}"/>
              </a:ext>
            </a:extLst>
          </p:cNvPr>
          <p:cNvPicPr>
            <a:picLocks noChangeAspect="1"/>
          </p:cNvPicPr>
          <p:nvPr/>
        </p:nvPicPr>
        <p:blipFill>
          <a:blip r:embed="rId2"/>
          <a:stretch>
            <a:fillRect/>
          </a:stretch>
        </p:blipFill>
        <p:spPr>
          <a:xfrm>
            <a:off x="5912485" y="1"/>
            <a:ext cx="5383527" cy="6858000"/>
          </a:xfrm>
          <a:prstGeom prst="rect">
            <a:avLst/>
          </a:prstGeom>
          <a:noFill/>
        </p:spPr>
      </p:pic>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a:t>Visualization.py</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endParaRPr lang="en-US"/>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20</a:t>
            </a:fld>
            <a:endParaRPr lang="en-US" sz="800"/>
          </a:p>
        </p:txBody>
      </p:sp>
    </p:spTree>
    <p:extLst>
      <p:ext uri="{BB962C8B-B14F-4D97-AF65-F5344CB8AC3E}">
        <p14:creationId xmlns:p14="http://schemas.microsoft.com/office/powerpoint/2010/main" val="21826599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a:t>App.js</a:t>
            </a:r>
          </a:p>
        </p:txBody>
      </p:sp>
      <p:sp>
        <p:nvSpPr>
          <p:cNvPr id="17" name="Subtitle 3">
            <a:extLst>
              <a:ext uri="{FF2B5EF4-FFF2-40B4-BE49-F238E27FC236}">
                <a16:creationId xmlns:a16="http://schemas.microsoft.com/office/drawing/2014/main" id="{55E5E6AC-B67D-4774-994E-D8528D279619}"/>
              </a:ext>
            </a:extLst>
          </p:cNvPr>
          <p:cNvSpPr>
            <a:spLocks noGrp="1"/>
          </p:cNvSpPr>
          <p:nvPr>
            <p:ph type="subTitle" idx="1"/>
          </p:nvPr>
        </p:nvSpPr>
        <p:spPr>
          <a:xfrm>
            <a:off x="371476" y="4079083"/>
            <a:ext cx="4416424" cy="976311"/>
          </a:xfrm>
        </p:spPr>
        <p:txBody>
          <a:bodyPr/>
          <a:lstStyle/>
          <a:p>
            <a:r>
              <a:rPr lang="en-US" dirty="0"/>
              <a:t>Populate dashboard</a:t>
            </a:r>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21</a:t>
            </a:fld>
            <a:endParaRPr lang="en-US" sz="800"/>
          </a:p>
        </p:txBody>
      </p:sp>
      <p:pic>
        <p:nvPicPr>
          <p:cNvPr id="8" name="Picture 7">
            <a:extLst>
              <a:ext uri="{FF2B5EF4-FFF2-40B4-BE49-F238E27FC236}">
                <a16:creationId xmlns:a16="http://schemas.microsoft.com/office/drawing/2014/main" id="{CE53AC23-5F9A-4C14-ACFE-8ABA5791E68D}"/>
              </a:ext>
            </a:extLst>
          </p:cNvPr>
          <p:cNvPicPr>
            <a:picLocks noChangeAspect="1"/>
          </p:cNvPicPr>
          <p:nvPr/>
        </p:nvPicPr>
        <p:blipFill>
          <a:blip r:embed="rId2"/>
          <a:stretch>
            <a:fillRect/>
          </a:stretch>
        </p:blipFill>
        <p:spPr>
          <a:xfrm>
            <a:off x="5765110" y="0"/>
            <a:ext cx="4605130" cy="6858000"/>
          </a:xfrm>
          <a:prstGeom prst="rect">
            <a:avLst/>
          </a:prstGeom>
        </p:spPr>
      </p:pic>
    </p:spTree>
    <p:extLst>
      <p:ext uri="{BB962C8B-B14F-4D97-AF65-F5344CB8AC3E}">
        <p14:creationId xmlns:p14="http://schemas.microsoft.com/office/powerpoint/2010/main" val="1166852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6" y="1779589"/>
            <a:ext cx="4416424" cy="2182811"/>
          </a:xfrm>
        </p:spPr>
        <p:txBody>
          <a:bodyPr anchor="b">
            <a:normAutofit/>
          </a:bodyPr>
          <a:lstStyle/>
          <a:p>
            <a:r>
              <a:rPr lang="en-US" sz="5000" dirty="0" err="1"/>
              <a:t>Main.ipynb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22</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r>
              <a:rPr lang="en-US" dirty="0"/>
              <a:t>API Data</a:t>
            </a:r>
          </a:p>
        </p:txBody>
      </p:sp>
      <p:pic>
        <p:nvPicPr>
          <p:cNvPr id="12" name="Picture 11">
            <a:extLst>
              <a:ext uri="{FF2B5EF4-FFF2-40B4-BE49-F238E27FC236}">
                <a16:creationId xmlns:a16="http://schemas.microsoft.com/office/drawing/2014/main" id="{866B9896-D102-4B09-B9A2-EDBC5EB7C02E}"/>
              </a:ext>
            </a:extLst>
          </p:cNvPr>
          <p:cNvPicPr>
            <a:picLocks noChangeAspect="1"/>
          </p:cNvPicPr>
          <p:nvPr/>
        </p:nvPicPr>
        <p:blipFill>
          <a:blip r:embed="rId2"/>
          <a:stretch>
            <a:fillRect/>
          </a:stretch>
        </p:blipFill>
        <p:spPr>
          <a:xfrm>
            <a:off x="4988605" y="0"/>
            <a:ext cx="5681889" cy="6858000"/>
          </a:xfrm>
          <a:prstGeom prst="rect">
            <a:avLst/>
          </a:prstGeom>
        </p:spPr>
      </p:pic>
    </p:spTree>
    <p:extLst>
      <p:ext uri="{BB962C8B-B14F-4D97-AF65-F5344CB8AC3E}">
        <p14:creationId xmlns:p14="http://schemas.microsoft.com/office/powerpoint/2010/main" val="247547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6963090-E8FB-4EC8-A68A-11F5AC507577}"/>
              </a:ext>
            </a:extLst>
          </p:cNvPr>
          <p:cNvSpPr>
            <a:spLocks noGrp="1"/>
          </p:cNvSpPr>
          <p:nvPr>
            <p:ph type="ctrTitle"/>
          </p:nvPr>
        </p:nvSpPr>
        <p:spPr>
          <a:xfrm>
            <a:off x="371475" y="1779589"/>
            <a:ext cx="5391149" cy="2182811"/>
          </a:xfrm>
        </p:spPr>
        <p:txBody>
          <a:bodyPr anchor="b">
            <a:normAutofit/>
          </a:bodyPr>
          <a:lstStyle/>
          <a:p>
            <a:r>
              <a:rPr lang="en-US" sz="5000" dirty="0" err="1"/>
              <a:t>Visualization.ipynb</a:t>
            </a:r>
            <a:endParaRPr lang="en-US" sz="5000" dirty="0"/>
          </a:p>
        </p:txBody>
      </p:sp>
      <p:sp>
        <p:nvSpPr>
          <p:cNvPr id="4" name="Slide Number Placeholder 3" hidden="1">
            <a:extLst>
              <a:ext uri="{FF2B5EF4-FFF2-40B4-BE49-F238E27FC236}">
                <a16:creationId xmlns:a16="http://schemas.microsoft.com/office/drawing/2014/main" id="{8C2704C2-F7F9-41AA-AC9D-27966EFB911E}"/>
              </a:ext>
            </a:extLst>
          </p:cNvPr>
          <p:cNvSpPr>
            <a:spLocks noGrp="1"/>
          </p:cNvSpPr>
          <p:nvPr>
            <p:ph type="sldNum" sz="quarter" idx="4"/>
          </p:nvPr>
        </p:nvSpPr>
        <p:spPr>
          <a:xfrm>
            <a:off x="11518900" y="6581978"/>
            <a:ext cx="373062" cy="206104"/>
          </a:xfrm>
        </p:spPr>
        <p:txBody>
          <a:bodyPr anchor="ctr">
            <a:normAutofit/>
          </a:bodyPr>
          <a:lstStyle/>
          <a:p>
            <a:pPr>
              <a:lnSpc>
                <a:spcPct val="90000"/>
              </a:lnSpc>
              <a:spcAft>
                <a:spcPts val="600"/>
              </a:spcAft>
            </a:pPr>
            <a:fld id="{03DC2DEF-D2FE-4B45-ABA4-9F153FD1C98A}" type="slidenum">
              <a:rPr lang="en-US" sz="800" smtClean="0"/>
              <a:pPr>
                <a:lnSpc>
                  <a:spcPct val="90000"/>
                </a:lnSpc>
                <a:spcAft>
                  <a:spcPts val="600"/>
                </a:spcAft>
              </a:pPr>
              <a:t>23</a:t>
            </a:fld>
            <a:endParaRPr lang="en-US" sz="800"/>
          </a:p>
        </p:txBody>
      </p:sp>
      <p:sp>
        <p:nvSpPr>
          <p:cNvPr id="10" name="Subtitle 9">
            <a:extLst>
              <a:ext uri="{FF2B5EF4-FFF2-40B4-BE49-F238E27FC236}">
                <a16:creationId xmlns:a16="http://schemas.microsoft.com/office/drawing/2014/main" id="{BA659251-A331-4C27-851C-D70837DFF90E}"/>
              </a:ext>
            </a:extLst>
          </p:cNvPr>
          <p:cNvSpPr>
            <a:spLocks noGrp="1"/>
          </p:cNvSpPr>
          <p:nvPr>
            <p:ph type="subTitle" idx="1"/>
          </p:nvPr>
        </p:nvSpPr>
        <p:spPr/>
        <p:txBody>
          <a:bodyPr/>
          <a:lstStyle/>
          <a:p>
            <a:endParaRPr lang="en-US" dirty="0"/>
          </a:p>
        </p:txBody>
      </p:sp>
      <p:pic>
        <p:nvPicPr>
          <p:cNvPr id="3" name="Picture 2">
            <a:extLst>
              <a:ext uri="{FF2B5EF4-FFF2-40B4-BE49-F238E27FC236}">
                <a16:creationId xmlns:a16="http://schemas.microsoft.com/office/drawing/2014/main" id="{79E720E4-739D-4043-9802-097884B6BDB6}"/>
              </a:ext>
            </a:extLst>
          </p:cNvPr>
          <p:cNvPicPr>
            <a:picLocks noChangeAspect="1"/>
          </p:cNvPicPr>
          <p:nvPr/>
        </p:nvPicPr>
        <p:blipFill>
          <a:blip r:embed="rId2"/>
          <a:stretch>
            <a:fillRect/>
          </a:stretch>
        </p:blipFill>
        <p:spPr>
          <a:xfrm>
            <a:off x="6054720" y="873099"/>
            <a:ext cx="5467351" cy="4663603"/>
          </a:xfrm>
          <a:prstGeom prst="rect">
            <a:avLst/>
          </a:prstGeom>
        </p:spPr>
      </p:pic>
    </p:spTree>
    <p:extLst>
      <p:ext uri="{BB962C8B-B14F-4D97-AF65-F5344CB8AC3E}">
        <p14:creationId xmlns:p14="http://schemas.microsoft.com/office/powerpoint/2010/main" val="459469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5B075-BEA7-4DC0-949C-84DF72A66519}"/>
              </a:ext>
            </a:extLst>
          </p:cNvPr>
          <p:cNvSpPr>
            <a:spLocks noGrp="1"/>
          </p:cNvSpPr>
          <p:nvPr>
            <p:ph type="title"/>
          </p:nvPr>
        </p:nvSpPr>
        <p:spPr>
          <a:xfrm>
            <a:off x="371475" y="260351"/>
            <a:ext cx="11520487" cy="758824"/>
          </a:xfrm>
        </p:spPr>
        <p:txBody>
          <a:bodyPr/>
          <a:lstStyle/>
          <a:p>
            <a:r>
              <a:rPr lang="en-US" dirty="0"/>
              <a:t>Task</a:t>
            </a:r>
          </a:p>
        </p:txBody>
      </p:sp>
      <p:sp>
        <p:nvSpPr>
          <p:cNvPr id="3" name="Content Placeholder 2">
            <a:extLst>
              <a:ext uri="{FF2B5EF4-FFF2-40B4-BE49-F238E27FC236}">
                <a16:creationId xmlns:a16="http://schemas.microsoft.com/office/drawing/2014/main" id="{EB97BFC7-65BF-48DF-AE5C-229583E83F89}"/>
              </a:ext>
            </a:extLst>
          </p:cNvPr>
          <p:cNvSpPr>
            <a:spLocks noGrp="1"/>
          </p:cNvSpPr>
          <p:nvPr>
            <p:ph idx="1"/>
          </p:nvPr>
        </p:nvSpPr>
        <p:spPr>
          <a:xfrm>
            <a:off x="371475" y="1178560"/>
            <a:ext cx="10067925" cy="5212080"/>
          </a:xfrm>
        </p:spPr>
        <p:txBody>
          <a:bodyPr>
            <a:normAutofit/>
          </a:bodyPr>
          <a:lstStyle/>
          <a:p>
            <a:pPr>
              <a:lnSpc>
                <a:spcPct val="100000"/>
              </a:lnSpc>
            </a:pPr>
            <a:r>
              <a:rPr lang="en-US" dirty="0"/>
              <a:t>Provide a dynamic dashboard for City of San Diego leadership to monitor and gage</a:t>
            </a:r>
          </a:p>
          <a:p>
            <a:pPr lvl="1">
              <a:lnSpc>
                <a:spcPct val="100000"/>
              </a:lnSpc>
            </a:pPr>
            <a:r>
              <a:rPr lang="en-US" dirty="0"/>
              <a:t>Effectiveness of Get-It-Done program overall</a:t>
            </a:r>
          </a:p>
          <a:p>
            <a:pPr lvl="1">
              <a:lnSpc>
                <a:spcPct val="100000"/>
              </a:lnSpc>
            </a:pPr>
            <a:r>
              <a:rPr lang="en-US" dirty="0"/>
              <a:t>Effectiveness of program by Council district </a:t>
            </a:r>
          </a:p>
          <a:p>
            <a:pPr lvl="1">
              <a:lnSpc>
                <a:spcPct val="100000"/>
              </a:lnSpc>
            </a:pPr>
            <a:endParaRPr lang="en-US" dirty="0"/>
          </a:p>
          <a:p>
            <a:pPr>
              <a:lnSpc>
                <a:spcPct val="100000"/>
              </a:lnSpc>
            </a:pPr>
            <a:r>
              <a:rPr lang="en-US" dirty="0"/>
              <a:t>Metrics</a:t>
            </a:r>
          </a:p>
          <a:p>
            <a:pPr lvl="1">
              <a:lnSpc>
                <a:spcPct val="100000"/>
              </a:lnSpc>
            </a:pPr>
            <a:r>
              <a:rPr lang="en-US" dirty="0"/>
              <a:t>Service request volume by period, type, council district</a:t>
            </a:r>
          </a:p>
          <a:p>
            <a:pPr lvl="1">
              <a:lnSpc>
                <a:spcPct val="100000"/>
              </a:lnSpc>
            </a:pPr>
            <a:r>
              <a:rPr lang="en-US" dirty="0"/>
              <a:t>Average response time from open to closed</a:t>
            </a:r>
          </a:p>
          <a:p>
            <a:pPr lvl="1">
              <a:lnSpc>
                <a:spcPct val="100000"/>
              </a:lnSpc>
            </a:pPr>
            <a:r>
              <a:rPr lang="en-US" dirty="0"/>
              <a:t>Open/closed deltas</a:t>
            </a:r>
          </a:p>
          <a:p>
            <a:pPr lvl="1">
              <a:lnSpc>
                <a:spcPct val="100000"/>
              </a:lnSpc>
            </a:pPr>
            <a:r>
              <a:rPr lang="en-US" dirty="0"/>
              <a:t>service request volumes by type by council district</a:t>
            </a:r>
          </a:p>
          <a:p>
            <a:pPr marL="0" indent="0">
              <a:lnSpc>
                <a:spcPct val="100000"/>
              </a:lnSpc>
              <a:buNone/>
            </a:pPr>
            <a:endParaRPr lang="en-US" dirty="0"/>
          </a:p>
          <a:p>
            <a:pPr marL="0" indent="0">
              <a:lnSpc>
                <a:spcPct val="100000"/>
              </a:lnSpc>
              <a:buNone/>
            </a:pPr>
            <a:r>
              <a:rPr lang="en-US" dirty="0"/>
              <a:t>Tool to assist in determining if the program is successful in resolving issues in a timely manner, to monitor if certain districts are falling behind and require additional resources possibly certain times of year when service requests spike or dip, if the volume of certain service request types are increasing or decreasing by area, possibly indicating other issues such as gentrification, tourist season, etc.  </a:t>
            </a:r>
          </a:p>
          <a:p>
            <a:pPr marL="0" indent="0">
              <a:lnSpc>
                <a:spcPct val="100000"/>
              </a:lnSpc>
              <a:buNone/>
            </a:pPr>
            <a:r>
              <a:rPr lang="en-US" i="1" dirty="0"/>
              <a:t>Cause and effect may require additional analysis outside the scope of this database.</a:t>
            </a:r>
          </a:p>
        </p:txBody>
      </p:sp>
      <p:sp>
        <p:nvSpPr>
          <p:cNvPr id="4" name="Slide Number Placeholder 3">
            <a:extLst>
              <a:ext uri="{FF2B5EF4-FFF2-40B4-BE49-F238E27FC236}">
                <a16:creationId xmlns:a16="http://schemas.microsoft.com/office/drawing/2014/main" id="{651C82E3-CD2B-4101-BCE7-346B79AB2B55}"/>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3</a:t>
            </a:fld>
            <a:endParaRPr lang="en-US" dirty="0"/>
          </a:p>
        </p:txBody>
      </p:sp>
    </p:spTree>
    <p:extLst>
      <p:ext uri="{BB962C8B-B14F-4D97-AF65-F5344CB8AC3E}">
        <p14:creationId xmlns:p14="http://schemas.microsoft.com/office/powerpoint/2010/main" val="3117191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9B973-43F0-4ED9-9BCA-2950033FBF56}"/>
              </a:ext>
            </a:extLst>
          </p:cNvPr>
          <p:cNvSpPr>
            <a:spLocks noGrp="1"/>
          </p:cNvSpPr>
          <p:nvPr>
            <p:ph type="ctrTitle"/>
          </p:nvPr>
        </p:nvSpPr>
        <p:spPr/>
        <p:txBody>
          <a:bodyPr/>
          <a:lstStyle/>
          <a:p>
            <a:r>
              <a:rPr lang="en-US" dirty="0"/>
              <a:t>Concept</a:t>
            </a:r>
          </a:p>
        </p:txBody>
      </p:sp>
      <p:sp>
        <p:nvSpPr>
          <p:cNvPr id="9" name="Subtitle 8">
            <a:extLst>
              <a:ext uri="{FF2B5EF4-FFF2-40B4-BE49-F238E27FC236}">
                <a16:creationId xmlns:a16="http://schemas.microsoft.com/office/drawing/2014/main" id="{18FF611F-DC00-4355-B3F8-5F910BBFAC5B}"/>
              </a:ext>
            </a:extLst>
          </p:cNvPr>
          <p:cNvSpPr>
            <a:spLocks noGrp="1"/>
          </p:cNvSpPr>
          <p:nvPr>
            <p:ph type="subTitle" idx="1"/>
          </p:nvPr>
        </p:nvSpPr>
        <p:spPr/>
        <p:txBody>
          <a:bodyPr/>
          <a:lstStyle/>
          <a:p>
            <a:r>
              <a:rPr lang="en-US" i="1" dirty="0"/>
              <a:t>Freehand art by MM</a:t>
            </a:r>
          </a:p>
        </p:txBody>
      </p:sp>
      <p:sp>
        <p:nvSpPr>
          <p:cNvPr id="4" name="Slide Number Placeholder 3">
            <a:extLst>
              <a:ext uri="{FF2B5EF4-FFF2-40B4-BE49-F238E27FC236}">
                <a16:creationId xmlns:a16="http://schemas.microsoft.com/office/drawing/2014/main" id="{46F511BF-7684-4603-9997-73DF280ED124}"/>
              </a:ext>
            </a:extLst>
          </p:cNvPr>
          <p:cNvSpPr>
            <a:spLocks noGrp="1"/>
          </p:cNvSpPr>
          <p:nvPr>
            <p:ph type="sldNum" sz="quarter" idx="4"/>
          </p:nvPr>
        </p:nvSpPr>
        <p:spPr>
          <a:xfrm>
            <a:off x="11818938" y="6581775"/>
            <a:ext cx="373062" cy="206375"/>
          </a:xfrm>
        </p:spPr>
        <p:txBody>
          <a:bodyPr/>
          <a:lstStyle/>
          <a:p>
            <a:fld id="{03DC2DEF-D2FE-4B45-ABA4-9F153FD1C98A}" type="slidenum">
              <a:rPr lang="en-US" smtClean="0"/>
              <a:pPr/>
              <a:t>4</a:t>
            </a:fld>
            <a:endParaRPr lang="en-US" dirty="0"/>
          </a:p>
        </p:txBody>
      </p:sp>
      <p:pic>
        <p:nvPicPr>
          <p:cNvPr id="8" name="Picture 2">
            <a:extLst>
              <a:ext uri="{FF2B5EF4-FFF2-40B4-BE49-F238E27FC236}">
                <a16:creationId xmlns:a16="http://schemas.microsoft.com/office/drawing/2014/main" id="{251052CA-2141-4E69-BF20-95E625E2CC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027"/>
          <a:stretch/>
        </p:blipFill>
        <p:spPr bwMode="auto">
          <a:xfrm>
            <a:off x="4977620" y="0"/>
            <a:ext cx="634280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9878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7C0EE-1BEF-4CB3-9D42-71ED3AF5BEF5}"/>
              </a:ext>
            </a:extLst>
          </p:cNvPr>
          <p:cNvSpPr>
            <a:spLocks noGrp="1"/>
          </p:cNvSpPr>
          <p:nvPr>
            <p:ph type="title"/>
          </p:nvPr>
        </p:nvSpPr>
        <p:spPr>
          <a:xfrm>
            <a:off x="371475" y="260351"/>
            <a:ext cx="11520487" cy="758824"/>
          </a:xfrm>
        </p:spPr>
        <p:txBody>
          <a:bodyPr/>
          <a:lstStyle/>
          <a:p>
            <a:r>
              <a:rPr lang="en-US" dirty="0"/>
              <a:t>Source data</a:t>
            </a:r>
          </a:p>
        </p:txBody>
      </p:sp>
      <p:sp>
        <p:nvSpPr>
          <p:cNvPr id="3" name="Content Placeholder 2">
            <a:extLst>
              <a:ext uri="{FF2B5EF4-FFF2-40B4-BE49-F238E27FC236}">
                <a16:creationId xmlns:a16="http://schemas.microsoft.com/office/drawing/2014/main" id="{78A6744B-C49C-4D98-A75A-75314AD0A30F}"/>
              </a:ext>
            </a:extLst>
          </p:cNvPr>
          <p:cNvSpPr>
            <a:spLocks noGrp="1"/>
          </p:cNvSpPr>
          <p:nvPr>
            <p:ph idx="1"/>
          </p:nvPr>
        </p:nvSpPr>
        <p:spPr>
          <a:xfrm>
            <a:off x="371475" y="1233488"/>
            <a:ext cx="5724525" cy="4943475"/>
          </a:xfrm>
        </p:spPr>
        <p:txBody>
          <a:bodyPr>
            <a:normAutofit/>
          </a:bodyPr>
          <a:lstStyle/>
          <a:p>
            <a:pPr>
              <a:spcBef>
                <a:spcPts val="1200"/>
              </a:spcBef>
            </a:pPr>
            <a:r>
              <a:rPr lang="en-US" dirty="0"/>
              <a:t>City of San Diego Get It Done program files: </a:t>
            </a:r>
            <a:r>
              <a:rPr lang="en-US" dirty="0">
                <a:solidFill>
                  <a:srgbClr val="0563C1"/>
                </a:solidFill>
                <a:hlinkClick r:id="rId2">
                  <a:extLst>
                    <a:ext uri="{A12FA001-AC4F-418D-AE19-62706E023703}">
                      <ahyp:hlinkClr xmlns:ahyp="http://schemas.microsoft.com/office/drawing/2018/hyperlinkcolor" val="tx"/>
                    </a:ext>
                  </a:extLst>
                </a:hlinkClick>
              </a:rPr>
              <a:t>https://data.sandiego.gov/datasets/get-it-done-311/</a:t>
            </a:r>
            <a:endParaRPr lang="en-US" dirty="0"/>
          </a:p>
          <a:p>
            <a:pPr lvl="1">
              <a:spcBef>
                <a:spcPts val="1200"/>
              </a:spcBef>
            </a:pPr>
            <a:r>
              <a:rPr lang="en-US" b="1" dirty="0"/>
              <a:t>Get It Done Requests JSON API – json</a:t>
            </a:r>
          </a:p>
          <a:p>
            <a:pPr lvl="1">
              <a:spcBef>
                <a:spcPts val="1200"/>
              </a:spcBef>
            </a:pPr>
            <a:r>
              <a:rPr lang="en-US" b="1" dirty="0"/>
              <a:t>Get It Done Requests year-to-date – csv</a:t>
            </a:r>
          </a:p>
          <a:p>
            <a:pPr lvl="1">
              <a:spcBef>
                <a:spcPts val="1200"/>
              </a:spcBef>
            </a:pPr>
            <a:r>
              <a:rPr lang="en-US" b="1" dirty="0"/>
              <a:t>Get It Done Requests 2020 – csv</a:t>
            </a:r>
          </a:p>
          <a:p>
            <a:pPr lvl="1">
              <a:spcBef>
                <a:spcPts val="1200"/>
              </a:spcBef>
            </a:pPr>
            <a:r>
              <a:rPr lang="en-US" b="1" dirty="0"/>
              <a:t>Get It Done Requests 2019 – csv</a:t>
            </a:r>
          </a:p>
          <a:p>
            <a:pPr lvl="1">
              <a:spcBef>
                <a:spcPts val="1200"/>
              </a:spcBef>
            </a:pPr>
            <a:r>
              <a:rPr lang="en-US" dirty="0">
                <a:solidFill>
                  <a:schemeClr val="bg1">
                    <a:lumMod val="65000"/>
                  </a:schemeClr>
                </a:solidFill>
              </a:rPr>
              <a:t>Get It Done Requests 2018 – csv</a:t>
            </a:r>
          </a:p>
          <a:p>
            <a:pPr lvl="1">
              <a:spcBef>
                <a:spcPts val="1200"/>
              </a:spcBef>
            </a:pPr>
            <a:r>
              <a:rPr lang="en-US" dirty="0">
                <a:solidFill>
                  <a:schemeClr val="bg1">
                    <a:lumMod val="65000"/>
                  </a:schemeClr>
                </a:solidFill>
              </a:rPr>
              <a:t>Get It Done Requests 2017 – csv</a:t>
            </a:r>
          </a:p>
          <a:p>
            <a:pPr lvl="1">
              <a:spcBef>
                <a:spcPts val="1200"/>
              </a:spcBef>
            </a:pPr>
            <a:r>
              <a:rPr lang="en-US" dirty="0">
                <a:solidFill>
                  <a:schemeClr val="bg1">
                    <a:lumMod val="65000"/>
                  </a:schemeClr>
                </a:solidFill>
              </a:rPr>
              <a:t>Get It Done Requests 2016 – csv</a:t>
            </a:r>
          </a:p>
          <a:p>
            <a:pPr>
              <a:spcBef>
                <a:spcPts val="1200"/>
              </a:spcBef>
            </a:pPr>
            <a:r>
              <a:rPr lang="en-US" dirty="0">
                <a:solidFill>
                  <a:schemeClr val="bg1">
                    <a:lumMod val="65000"/>
                  </a:schemeClr>
                </a:solidFill>
              </a:rPr>
              <a:t>City Council Districts geoJson: </a:t>
            </a:r>
            <a:br>
              <a:rPr lang="en-US" dirty="0">
                <a:solidFill>
                  <a:schemeClr val="bg1">
                    <a:lumMod val="65000"/>
                  </a:schemeClr>
                </a:solidFill>
              </a:rPr>
            </a:b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https://data.sandiego.gov/datasets/city-council-districts/</a:t>
            </a:r>
            <a:br>
              <a:rPr lang="en-US" dirty="0">
                <a:solidFill>
                  <a:schemeClr val="bg1">
                    <a:lumMod val="65000"/>
                  </a:schemeClr>
                </a:solidFill>
              </a:rPr>
            </a:br>
            <a:endParaRPr lang="en-US" dirty="0">
              <a:solidFill>
                <a:schemeClr val="bg1">
                  <a:lumMod val="65000"/>
                </a:schemeClr>
              </a:solidFill>
            </a:endParaRPr>
          </a:p>
        </p:txBody>
      </p:sp>
      <p:sp>
        <p:nvSpPr>
          <p:cNvPr id="4" name="Slide Number Placeholder 3">
            <a:extLst>
              <a:ext uri="{FF2B5EF4-FFF2-40B4-BE49-F238E27FC236}">
                <a16:creationId xmlns:a16="http://schemas.microsoft.com/office/drawing/2014/main" id="{55F0EE98-D524-4771-B60E-064BA0444FEA}"/>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5</a:t>
            </a:fld>
            <a:endParaRPr lang="en-US" dirty="0"/>
          </a:p>
        </p:txBody>
      </p:sp>
      <p:sp>
        <p:nvSpPr>
          <p:cNvPr id="5" name="Rectangle 4">
            <a:extLst>
              <a:ext uri="{FF2B5EF4-FFF2-40B4-BE49-F238E27FC236}">
                <a16:creationId xmlns:a16="http://schemas.microsoft.com/office/drawing/2014/main" id="{0B7F2262-B1CE-4F14-BA3D-0AC1BCEEFAA3}"/>
              </a:ext>
            </a:extLst>
          </p:cNvPr>
          <p:cNvSpPr/>
          <p:nvPr/>
        </p:nvSpPr>
        <p:spPr>
          <a:xfrm>
            <a:off x="682171" y="1862186"/>
            <a:ext cx="4448629" cy="1582054"/>
          </a:xfrm>
          <a:prstGeom prst="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2C6685D-6710-441F-8C36-EF9BD9BC31FF}"/>
              </a:ext>
            </a:extLst>
          </p:cNvPr>
          <p:cNvPicPr>
            <a:picLocks noChangeAspect="1"/>
          </p:cNvPicPr>
          <p:nvPr/>
        </p:nvPicPr>
        <p:blipFill>
          <a:blip r:embed="rId4"/>
          <a:stretch>
            <a:fillRect/>
          </a:stretch>
        </p:blipFill>
        <p:spPr>
          <a:xfrm>
            <a:off x="6403720" y="571500"/>
            <a:ext cx="4642123" cy="5715000"/>
          </a:xfrm>
          <a:prstGeom prst="rect">
            <a:avLst/>
          </a:prstGeom>
        </p:spPr>
      </p:pic>
      <p:sp>
        <p:nvSpPr>
          <p:cNvPr id="7" name="Oval 6">
            <a:extLst>
              <a:ext uri="{FF2B5EF4-FFF2-40B4-BE49-F238E27FC236}">
                <a16:creationId xmlns:a16="http://schemas.microsoft.com/office/drawing/2014/main" id="{D55E0B47-706A-4D81-A485-E82B74EDC68A}"/>
              </a:ext>
            </a:extLst>
          </p:cNvPr>
          <p:cNvSpPr/>
          <p:nvPr/>
        </p:nvSpPr>
        <p:spPr>
          <a:xfrm>
            <a:off x="9279422" y="1330324"/>
            <a:ext cx="1828800" cy="757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~700,000 documents</a:t>
            </a:r>
          </a:p>
        </p:txBody>
      </p:sp>
    </p:spTree>
    <p:extLst>
      <p:ext uri="{BB962C8B-B14F-4D97-AF65-F5344CB8AC3E}">
        <p14:creationId xmlns:p14="http://schemas.microsoft.com/office/powerpoint/2010/main" val="687266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rrow: Pentagon 56">
            <a:extLst>
              <a:ext uri="{FF2B5EF4-FFF2-40B4-BE49-F238E27FC236}">
                <a16:creationId xmlns:a16="http://schemas.microsoft.com/office/drawing/2014/main" id="{A4FE446B-3532-4123-BEA2-032A1D2638D0}"/>
              </a:ext>
            </a:extLst>
          </p:cNvPr>
          <p:cNvSpPr/>
          <p:nvPr/>
        </p:nvSpPr>
        <p:spPr>
          <a:xfrm>
            <a:off x="9648826" y="5153025"/>
            <a:ext cx="2171700" cy="453794"/>
          </a:xfrm>
          <a:prstGeom prst="homePlate">
            <a:avLst>
              <a:gd name="adj" fmla="val 0"/>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Deployment</a:t>
            </a:r>
          </a:p>
        </p:txBody>
      </p:sp>
      <p:sp>
        <p:nvSpPr>
          <p:cNvPr id="4" name="Flowchart: Magnetic Disk 3">
            <a:extLst>
              <a:ext uri="{FF2B5EF4-FFF2-40B4-BE49-F238E27FC236}">
                <a16:creationId xmlns:a16="http://schemas.microsoft.com/office/drawing/2014/main" id="{D5EBB0B5-239B-4CF1-9EF3-373F40561364}"/>
              </a:ext>
            </a:extLst>
          </p:cNvPr>
          <p:cNvSpPr/>
          <p:nvPr/>
        </p:nvSpPr>
        <p:spPr>
          <a:xfrm>
            <a:off x="1281793" y="2657209"/>
            <a:ext cx="1523466" cy="1119589"/>
          </a:xfrm>
          <a:prstGeom prst="flowChartMagneticDisk">
            <a:avLst/>
          </a:prstGeom>
          <a:solidFill>
            <a:srgbClr val="68AE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2" name="Title 1">
            <a:extLst>
              <a:ext uri="{FF2B5EF4-FFF2-40B4-BE49-F238E27FC236}">
                <a16:creationId xmlns:a16="http://schemas.microsoft.com/office/drawing/2014/main" id="{E9DD8E17-957C-46E5-8019-A5114E6B1785}"/>
              </a:ext>
            </a:extLst>
          </p:cNvPr>
          <p:cNvSpPr>
            <a:spLocks noGrp="1"/>
          </p:cNvSpPr>
          <p:nvPr>
            <p:ph type="title"/>
          </p:nvPr>
        </p:nvSpPr>
        <p:spPr/>
        <p:txBody>
          <a:bodyPr>
            <a:normAutofit/>
          </a:bodyPr>
          <a:lstStyle/>
          <a:p>
            <a:r>
              <a:rPr lang="en-US" dirty="0"/>
              <a:t>Process</a:t>
            </a:r>
          </a:p>
        </p:txBody>
      </p:sp>
      <p:sp>
        <p:nvSpPr>
          <p:cNvPr id="3" name="Slide Number Placeholder 2">
            <a:extLst>
              <a:ext uri="{FF2B5EF4-FFF2-40B4-BE49-F238E27FC236}">
                <a16:creationId xmlns:a16="http://schemas.microsoft.com/office/drawing/2014/main" id="{AE5D8CCB-E6F7-4E81-9FDA-5CC8E8F9F482}"/>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3074" name="Picture 2" descr="Flask: web development, one drop at a time">
            <a:extLst>
              <a:ext uri="{FF2B5EF4-FFF2-40B4-BE49-F238E27FC236}">
                <a16:creationId xmlns:a16="http://schemas.microsoft.com/office/drawing/2014/main" id="{261BCA5E-B62B-4F5B-B946-B91AADC58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4616" y="2906829"/>
            <a:ext cx="1584913" cy="62034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CA45040A-6669-4334-B4CD-C3044665E0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44" b="15248"/>
          <a:stretch/>
        </p:blipFill>
        <p:spPr bwMode="auto">
          <a:xfrm>
            <a:off x="1384714" y="3094785"/>
            <a:ext cx="1362144" cy="5187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eroku Logo PNG Transparent (1) – Brands Logos">
            <a:extLst>
              <a:ext uri="{FF2B5EF4-FFF2-40B4-BE49-F238E27FC236}">
                <a16:creationId xmlns:a16="http://schemas.microsoft.com/office/drawing/2014/main" id="{5DB965C7-7192-44EC-87BC-8459CA5E0D75}"/>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0237205" y="3035506"/>
            <a:ext cx="1307397" cy="362995"/>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Javascript Logo Stock Illustrations – 326 Javascript Logo Stock  Illustrations, Vectors &amp; Clipart - Dreamstime">
            <a:extLst>
              <a:ext uri="{FF2B5EF4-FFF2-40B4-BE49-F238E27FC236}">
                <a16:creationId xmlns:a16="http://schemas.microsoft.com/office/drawing/2014/main" id="{54AB4B64-C663-4032-9A41-E529FE81187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759" r="20456"/>
          <a:stretch/>
        </p:blipFill>
        <p:spPr bwMode="auto">
          <a:xfrm>
            <a:off x="7683405" y="2779234"/>
            <a:ext cx="739473" cy="87553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Python Logo - PNG and Vector - Logo Download">
            <a:extLst>
              <a:ext uri="{FF2B5EF4-FFF2-40B4-BE49-F238E27FC236}">
                <a16:creationId xmlns:a16="http://schemas.microsoft.com/office/drawing/2014/main" id="{C9BB01DC-B5CD-426C-B4C6-4175E3076E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6959" y="1509944"/>
            <a:ext cx="977692" cy="10878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Vector - File Adobe Dreamweaver ASP 01 Icon - Vectorpicker">
            <a:extLst>
              <a:ext uri="{FF2B5EF4-FFF2-40B4-BE49-F238E27FC236}">
                <a16:creationId xmlns:a16="http://schemas.microsoft.com/office/drawing/2014/main" id="{63AEB15E-F915-46AC-8C48-A48C2403CF0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8248"/>
          <a:stretch/>
        </p:blipFill>
        <p:spPr bwMode="auto">
          <a:xfrm>
            <a:off x="8976594" y="2727785"/>
            <a:ext cx="838975" cy="978437"/>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0E396FD5-365D-4F26-8952-76A67FC6D29B}"/>
              </a:ext>
            </a:extLst>
          </p:cNvPr>
          <p:cNvCxnSpPr>
            <a:cxnSpLocks/>
            <a:stCxn id="4" idx="4"/>
            <a:endCxn id="3090" idx="1"/>
          </p:cNvCxnSpPr>
          <p:nvPr/>
        </p:nvCxnSpPr>
        <p:spPr>
          <a:xfrm flipV="1">
            <a:off x="2805259" y="2053872"/>
            <a:ext cx="951700" cy="1163132"/>
          </a:xfrm>
          <a:prstGeom prst="bentConnector3">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7407EA73-8326-4B1A-B2DD-1C3EF8287173}"/>
              </a:ext>
            </a:extLst>
          </p:cNvPr>
          <p:cNvCxnSpPr>
            <a:cxnSpLocks/>
            <a:stCxn id="4" idx="4"/>
            <a:endCxn id="1034" idx="1"/>
          </p:cNvCxnSpPr>
          <p:nvPr/>
        </p:nvCxnSpPr>
        <p:spPr>
          <a:xfrm>
            <a:off x="2805259" y="3217004"/>
            <a:ext cx="957332" cy="1116878"/>
          </a:xfrm>
          <a:prstGeom prst="bentConnector3">
            <a:avLst>
              <a:gd name="adj1" fmla="val 50000"/>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C362B7D2-9D1E-4D46-988B-FF24A2C03F79}"/>
              </a:ext>
            </a:extLst>
          </p:cNvPr>
          <p:cNvCxnSpPr>
            <a:cxnSpLocks/>
            <a:stCxn id="1034" idx="3"/>
            <a:endCxn id="3074" idx="2"/>
          </p:cNvCxnSpPr>
          <p:nvPr/>
        </p:nvCxnSpPr>
        <p:spPr>
          <a:xfrm flipV="1">
            <a:off x="4740999" y="3527177"/>
            <a:ext cx="1586074" cy="806705"/>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2A75997-FAE8-47A9-B224-72058EAFC449}"/>
              </a:ext>
            </a:extLst>
          </p:cNvPr>
          <p:cNvCxnSpPr>
            <a:cxnSpLocks/>
            <a:stCxn id="3090" idx="3"/>
            <a:endCxn id="3074" idx="0"/>
          </p:cNvCxnSpPr>
          <p:nvPr/>
        </p:nvCxnSpPr>
        <p:spPr>
          <a:xfrm>
            <a:off x="4734651" y="2053872"/>
            <a:ext cx="1592422" cy="852957"/>
          </a:xfrm>
          <a:prstGeom prst="bentConnector2">
            <a:avLst/>
          </a:prstGeom>
          <a:ln w="25400">
            <a:solidFill>
              <a:schemeClr val="tx2"/>
            </a:solidFill>
            <a:headEnd type="triangl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E4A691-9C84-4C9E-9BB2-228D833A73F8}"/>
              </a:ext>
            </a:extLst>
          </p:cNvPr>
          <p:cNvCxnSpPr>
            <a:cxnSpLocks/>
            <a:stCxn id="3074" idx="3"/>
            <a:endCxn id="3084" idx="1"/>
          </p:cNvCxnSpPr>
          <p:nvPr/>
        </p:nvCxnSpPr>
        <p:spPr>
          <a:xfrm>
            <a:off x="7119529" y="3217003"/>
            <a:ext cx="563876" cy="0"/>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89D2A91-313F-421F-8A8B-E3CC8467CE6A}"/>
              </a:ext>
            </a:extLst>
          </p:cNvPr>
          <p:cNvCxnSpPr>
            <a:cxnSpLocks/>
            <a:stCxn id="3084" idx="3"/>
            <a:endCxn id="1028" idx="1"/>
          </p:cNvCxnSpPr>
          <p:nvPr/>
        </p:nvCxnSpPr>
        <p:spPr>
          <a:xfrm>
            <a:off x="8422878" y="3217003"/>
            <a:ext cx="553716" cy="1"/>
          </a:xfrm>
          <a:prstGeom prst="straightConnector1">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A2B2AA7-1E09-4546-8B58-25D0E83E44D7}"/>
              </a:ext>
            </a:extLst>
          </p:cNvPr>
          <p:cNvCxnSpPr>
            <a:cxnSpLocks/>
            <a:stCxn id="1028" idx="3"/>
            <a:endCxn id="3080" idx="1"/>
          </p:cNvCxnSpPr>
          <p:nvPr/>
        </p:nvCxnSpPr>
        <p:spPr>
          <a:xfrm>
            <a:off x="9815569" y="3217004"/>
            <a:ext cx="421636" cy="0"/>
          </a:xfrm>
          <a:prstGeom prst="straightConnector1">
            <a:avLst/>
          </a:prstGeom>
          <a:ln w="25400">
            <a:solidFill>
              <a:srgbClr val="44546A">
                <a:alpha val="50196"/>
              </a:srgbClr>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030" name="Picture 6" descr="CSV File Icon Outline - Icon Shop - Download free icons for commercial use">
            <a:extLst>
              <a:ext uri="{FF2B5EF4-FFF2-40B4-BE49-F238E27FC236}">
                <a16:creationId xmlns:a16="http://schemas.microsoft.com/office/drawing/2014/main" id="{B915AF57-F5EE-435D-9D7E-F6B6746ADBFC}"/>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2113" y="2395124"/>
            <a:ext cx="584700" cy="5847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PI Logo - LogoDix">
            <a:extLst>
              <a:ext uri="{FF2B5EF4-FFF2-40B4-BE49-F238E27FC236}">
                <a16:creationId xmlns:a16="http://schemas.microsoft.com/office/drawing/2014/main" id="{72C7AD1B-0AA2-4CE1-8CE0-0B449D0BFD8F}"/>
              </a:ext>
            </a:extLst>
          </p:cNvPr>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l="19684" r="11422"/>
          <a:stretch/>
        </p:blipFill>
        <p:spPr bwMode="auto">
          <a:xfrm>
            <a:off x="128445" y="3451466"/>
            <a:ext cx="866775" cy="536364"/>
          </a:xfrm>
          <a:prstGeom prst="rect">
            <a:avLst/>
          </a:prstGeom>
          <a:noFill/>
          <a:extLst>
            <a:ext uri="{909E8E84-426E-40DD-AFC4-6F175D3DCCD1}">
              <a14:hiddenFill xmlns:a14="http://schemas.microsoft.com/office/drawing/2010/main">
                <a:solidFill>
                  <a:srgbClr val="FFFFFF"/>
                </a:solidFill>
              </a14:hiddenFill>
            </a:ext>
          </a:extLst>
        </p:spPr>
      </p:pic>
      <p:cxnSp>
        <p:nvCxnSpPr>
          <p:cNvPr id="47" name="Connector: Elbow 46">
            <a:extLst>
              <a:ext uri="{FF2B5EF4-FFF2-40B4-BE49-F238E27FC236}">
                <a16:creationId xmlns:a16="http://schemas.microsoft.com/office/drawing/2014/main" id="{8DB3361E-B164-424C-924D-B170BFA7340A}"/>
              </a:ext>
            </a:extLst>
          </p:cNvPr>
          <p:cNvCxnSpPr>
            <a:cxnSpLocks/>
          </p:cNvCxnSpPr>
          <p:nvPr/>
        </p:nvCxnSpPr>
        <p:spPr>
          <a:xfrm rot="16200000" flipH="1">
            <a:off x="809538" y="2706649"/>
            <a:ext cx="237180" cy="707330"/>
          </a:xfrm>
          <a:prstGeom prst="bentConnector2">
            <a:avLst/>
          </a:prstGeom>
          <a:ln w="25400">
            <a:solidFill>
              <a:schemeClr val="tx2"/>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A9AC5A59-63D9-4D15-ACCF-CCF723E7C117}"/>
              </a:ext>
            </a:extLst>
          </p:cNvPr>
          <p:cNvCxnSpPr>
            <a:cxnSpLocks/>
          </p:cNvCxnSpPr>
          <p:nvPr/>
        </p:nvCxnSpPr>
        <p:spPr>
          <a:xfrm rot="5400000" flipH="1" flipV="1">
            <a:off x="819822" y="3026960"/>
            <a:ext cx="234462" cy="709800"/>
          </a:xfrm>
          <a:prstGeom prst="bentConnector2">
            <a:avLst/>
          </a:prstGeom>
          <a:ln w="25400">
            <a:solidFill>
              <a:schemeClr val="tx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Arrow: Pentagon 55">
            <a:extLst>
              <a:ext uri="{FF2B5EF4-FFF2-40B4-BE49-F238E27FC236}">
                <a16:creationId xmlns:a16="http://schemas.microsoft.com/office/drawing/2014/main" id="{0F2627BE-91FD-4D4F-B17A-74B055AC363C}"/>
              </a:ext>
            </a:extLst>
          </p:cNvPr>
          <p:cNvSpPr/>
          <p:nvPr/>
        </p:nvSpPr>
        <p:spPr>
          <a:xfrm>
            <a:off x="7230177" y="5153025"/>
            <a:ext cx="2761548"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Visualization</a:t>
            </a:r>
          </a:p>
        </p:txBody>
      </p:sp>
      <p:sp>
        <p:nvSpPr>
          <p:cNvPr id="55" name="Arrow: Pentagon 54">
            <a:extLst>
              <a:ext uri="{FF2B5EF4-FFF2-40B4-BE49-F238E27FC236}">
                <a16:creationId xmlns:a16="http://schemas.microsoft.com/office/drawing/2014/main" id="{F962B849-80F2-470A-8902-93C9E789D224}"/>
              </a:ext>
            </a:extLst>
          </p:cNvPr>
          <p:cNvSpPr/>
          <p:nvPr/>
        </p:nvSpPr>
        <p:spPr>
          <a:xfrm>
            <a:off x="5164751" y="5153025"/>
            <a:ext cx="2350474"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Routes</a:t>
            </a:r>
          </a:p>
        </p:txBody>
      </p:sp>
      <p:sp>
        <p:nvSpPr>
          <p:cNvPr id="54" name="Arrow: Pentagon 53">
            <a:extLst>
              <a:ext uri="{FF2B5EF4-FFF2-40B4-BE49-F238E27FC236}">
                <a16:creationId xmlns:a16="http://schemas.microsoft.com/office/drawing/2014/main" id="{73D7395B-128E-443D-9141-81CF051FBD45}"/>
              </a:ext>
            </a:extLst>
          </p:cNvPr>
          <p:cNvSpPr/>
          <p:nvPr/>
        </p:nvSpPr>
        <p:spPr>
          <a:xfrm>
            <a:off x="3031150" y="5153025"/>
            <a:ext cx="2636225"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Processing</a:t>
            </a:r>
          </a:p>
        </p:txBody>
      </p:sp>
      <p:sp>
        <p:nvSpPr>
          <p:cNvPr id="41" name="Arrow: Pentagon 40">
            <a:extLst>
              <a:ext uri="{FF2B5EF4-FFF2-40B4-BE49-F238E27FC236}">
                <a16:creationId xmlns:a16="http://schemas.microsoft.com/office/drawing/2014/main" id="{7B70E14A-AF8F-4AFE-89C9-5EEB36D66F45}"/>
              </a:ext>
            </a:extLst>
          </p:cNvPr>
          <p:cNvSpPr/>
          <p:nvPr/>
        </p:nvSpPr>
        <p:spPr>
          <a:xfrm>
            <a:off x="371475" y="5153025"/>
            <a:ext cx="2945426" cy="453794"/>
          </a:xfrm>
          <a:prstGeom prst="homePlate">
            <a:avLst/>
          </a:prstGeom>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Data collecting</a:t>
            </a:r>
          </a:p>
        </p:txBody>
      </p:sp>
      <p:cxnSp>
        <p:nvCxnSpPr>
          <p:cNvPr id="9" name="Straight Connector 8">
            <a:extLst>
              <a:ext uri="{FF2B5EF4-FFF2-40B4-BE49-F238E27FC236}">
                <a16:creationId xmlns:a16="http://schemas.microsoft.com/office/drawing/2014/main" id="{66FD3DFE-C07B-4DAB-AC84-3B54A157BF5E}"/>
              </a:ext>
            </a:extLst>
          </p:cNvPr>
          <p:cNvCxnSpPr>
            <a:cxnSpLocks/>
          </p:cNvCxnSpPr>
          <p:nvPr/>
        </p:nvCxnSpPr>
        <p:spPr>
          <a:xfrm>
            <a:off x="9801226" y="1605280"/>
            <a:ext cx="0" cy="435864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1034" name="Picture 10" descr="Project Jupyter - Wikipedia">
            <a:extLst>
              <a:ext uri="{FF2B5EF4-FFF2-40B4-BE49-F238E27FC236}">
                <a16:creationId xmlns:a16="http://schemas.microsoft.com/office/drawing/2014/main" id="{00F51390-EE46-460D-9C66-669E146A56B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62591" y="3766841"/>
            <a:ext cx="978408" cy="113408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0E4C0BA-9ED9-4BDB-9124-D07DAEDEEEF7}"/>
              </a:ext>
            </a:extLst>
          </p:cNvPr>
          <p:cNvPicPr>
            <a:picLocks noChangeAspect="1"/>
          </p:cNvPicPr>
          <p:nvPr/>
        </p:nvPicPr>
        <p:blipFill>
          <a:blip r:embed="rId11"/>
          <a:stretch>
            <a:fillRect/>
          </a:stretch>
        </p:blipFill>
        <p:spPr>
          <a:xfrm>
            <a:off x="3494739" y="2990869"/>
            <a:ext cx="1521647" cy="434027"/>
          </a:xfrm>
          <a:prstGeom prst="rect">
            <a:avLst/>
          </a:prstGeom>
        </p:spPr>
      </p:pic>
      <p:sp>
        <p:nvSpPr>
          <p:cNvPr id="21" name="TextBox 20">
            <a:extLst>
              <a:ext uri="{FF2B5EF4-FFF2-40B4-BE49-F238E27FC236}">
                <a16:creationId xmlns:a16="http://schemas.microsoft.com/office/drawing/2014/main" id="{57FB5B21-A86E-4639-8278-8CD95D98FD44}"/>
              </a:ext>
            </a:extLst>
          </p:cNvPr>
          <p:cNvSpPr txBox="1"/>
          <p:nvPr/>
        </p:nvSpPr>
        <p:spPr>
          <a:xfrm>
            <a:off x="9436721" y="5953760"/>
            <a:ext cx="721993" cy="369332"/>
          </a:xfrm>
          <a:prstGeom prst="rect">
            <a:avLst/>
          </a:prstGeom>
          <a:noFill/>
        </p:spPr>
        <p:txBody>
          <a:bodyPr wrap="none" rtlCol="0">
            <a:spAutoFit/>
          </a:bodyPr>
          <a:lstStyle/>
          <a:p>
            <a:r>
              <a:rPr lang="en-US" dirty="0">
                <a:solidFill>
                  <a:schemeClr val="accent1"/>
                </a:solidFill>
              </a:rPr>
              <a:t>Today</a:t>
            </a:r>
          </a:p>
        </p:txBody>
      </p:sp>
    </p:spTree>
    <p:extLst>
      <p:ext uri="{BB962C8B-B14F-4D97-AF65-F5344CB8AC3E}">
        <p14:creationId xmlns:p14="http://schemas.microsoft.com/office/powerpoint/2010/main" val="26309409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E8DA4-9B67-42E9-A4E1-05CF215C698A}"/>
              </a:ext>
            </a:extLst>
          </p:cNvPr>
          <p:cNvSpPr>
            <a:spLocks noGrp="1"/>
          </p:cNvSpPr>
          <p:nvPr>
            <p:ph type="title"/>
          </p:nvPr>
        </p:nvSpPr>
        <p:spPr>
          <a:xfrm>
            <a:off x="371475" y="260351"/>
            <a:ext cx="11520487" cy="758824"/>
          </a:xfrm>
        </p:spPr>
        <p:txBody>
          <a:bodyPr/>
          <a:lstStyle/>
          <a:p>
            <a:r>
              <a:rPr lang="en-US" dirty="0"/>
              <a:t>Dependencies</a:t>
            </a:r>
          </a:p>
        </p:txBody>
      </p:sp>
      <p:sp>
        <p:nvSpPr>
          <p:cNvPr id="4" name="Content Placeholder 3">
            <a:extLst>
              <a:ext uri="{FF2B5EF4-FFF2-40B4-BE49-F238E27FC236}">
                <a16:creationId xmlns:a16="http://schemas.microsoft.com/office/drawing/2014/main" id="{157BC9DF-050F-41DB-87D9-F4A2896F2E61}"/>
              </a:ext>
            </a:extLst>
          </p:cNvPr>
          <p:cNvSpPr>
            <a:spLocks noGrp="1"/>
          </p:cNvSpPr>
          <p:nvPr>
            <p:ph idx="1"/>
          </p:nvPr>
        </p:nvSpPr>
        <p:spPr>
          <a:xfrm>
            <a:off x="371475" y="1564640"/>
            <a:ext cx="4261485" cy="4612323"/>
          </a:xfrm>
        </p:spPr>
        <p:txBody>
          <a:bodyPr/>
          <a:lstStyle/>
          <a:p>
            <a:pPr>
              <a:lnSpc>
                <a:spcPct val="100000"/>
              </a:lnSpc>
              <a:spcBef>
                <a:spcPts val="1800"/>
              </a:spcBef>
            </a:pPr>
            <a:r>
              <a:rPr lang="en-US" b="1" dirty="0"/>
              <a:t>DNS</a:t>
            </a:r>
            <a:r>
              <a:rPr lang="en-US" dirty="0"/>
              <a:t> </a:t>
            </a:r>
            <a:r>
              <a:rPr lang="en-US" dirty="0">
                <a:sym typeface="Wingdings" panose="05000000000000000000" pitchFamily="2" charset="2"/>
              </a:rPr>
              <a:t>– enables connection to Atlas MongoDB</a:t>
            </a:r>
          </a:p>
          <a:p>
            <a:pPr>
              <a:lnSpc>
                <a:spcPct val="100000"/>
              </a:lnSpc>
              <a:spcBef>
                <a:spcPts val="1800"/>
              </a:spcBef>
            </a:pPr>
            <a:r>
              <a:rPr lang="en-US" b="1" dirty="0">
                <a:sym typeface="Wingdings" panose="05000000000000000000" pitchFamily="2" charset="2"/>
              </a:rPr>
              <a:t>Flask CORS </a:t>
            </a:r>
            <a:r>
              <a:rPr lang="en-US" dirty="0">
                <a:sym typeface="Wingdings" panose="05000000000000000000" pitchFamily="2" charset="2"/>
              </a:rPr>
              <a:t>– cross origin resource sharing (enables running API calls when origin is different from web origin)</a:t>
            </a:r>
          </a:p>
          <a:p>
            <a:pPr>
              <a:lnSpc>
                <a:spcPct val="100000"/>
              </a:lnSpc>
              <a:spcBef>
                <a:spcPts val="1800"/>
              </a:spcBef>
            </a:pPr>
            <a:r>
              <a:rPr lang="en-US" b="1" dirty="0" err="1">
                <a:sym typeface="Wingdings" panose="05000000000000000000" pitchFamily="2" charset="2"/>
              </a:rPr>
              <a:t>pytz</a:t>
            </a:r>
            <a:r>
              <a:rPr lang="en-US" b="1" dirty="0">
                <a:sym typeface="Wingdings" panose="05000000000000000000" pitchFamily="2" charset="2"/>
              </a:rPr>
              <a:t> </a:t>
            </a:r>
            <a:r>
              <a:rPr lang="en-US" dirty="0">
                <a:sym typeface="Wingdings" panose="05000000000000000000" pitchFamily="2" charset="2"/>
              </a:rPr>
              <a:t>– accurate cross-platform time calculation</a:t>
            </a:r>
          </a:p>
          <a:p>
            <a:pPr>
              <a:lnSpc>
                <a:spcPct val="100000"/>
              </a:lnSpc>
              <a:spcBef>
                <a:spcPts val="1800"/>
              </a:spcBef>
            </a:pPr>
            <a:r>
              <a:rPr lang="en-US" b="1" dirty="0">
                <a:sym typeface="Wingdings" panose="05000000000000000000" pitchFamily="2" charset="2"/>
              </a:rPr>
              <a:t>Django</a:t>
            </a:r>
            <a:r>
              <a:rPr lang="en-US" dirty="0">
                <a:sym typeface="Wingdings" panose="05000000000000000000" pitchFamily="2" charset="2"/>
              </a:rPr>
              <a:t> - </a:t>
            </a:r>
            <a:r>
              <a:rPr lang="en-US" dirty="0"/>
              <a:t>stores datetime information in UTC, uses time-zone-aware datetime objects internally, and translates them to the end user’s time zone</a:t>
            </a:r>
            <a:endParaRPr lang="en-US" dirty="0">
              <a:sym typeface="Wingdings" panose="05000000000000000000" pitchFamily="2" charset="2"/>
            </a:endParaRPr>
          </a:p>
        </p:txBody>
      </p:sp>
      <p:sp>
        <p:nvSpPr>
          <p:cNvPr id="3" name="Slide Number Placeholder 2">
            <a:extLst>
              <a:ext uri="{FF2B5EF4-FFF2-40B4-BE49-F238E27FC236}">
                <a16:creationId xmlns:a16="http://schemas.microsoft.com/office/drawing/2014/main" id="{6599EA8E-64E2-4221-BA5B-0647D4F92EDF}"/>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pPr/>
              <a:t>7</a:t>
            </a:fld>
            <a:endParaRPr lang="en-US" dirty="0"/>
          </a:p>
        </p:txBody>
      </p:sp>
      <p:graphicFrame>
        <p:nvGraphicFramePr>
          <p:cNvPr id="5" name="Table 5">
            <a:extLst>
              <a:ext uri="{FF2B5EF4-FFF2-40B4-BE49-F238E27FC236}">
                <a16:creationId xmlns:a16="http://schemas.microsoft.com/office/drawing/2014/main" id="{84EB49B0-6D35-4E0A-BCDB-81EE36799DBE}"/>
              </a:ext>
            </a:extLst>
          </p:cNvPr>
          <p:cNvGraphicFramePr>
            <a:graphicFrameLocks noGrp="1"/>
          </p:cNvGraphicFramePr>
          <p:nvPr>
            <p:extLst>
              <p:ext uri="{D42A27DB-BD31-4B8C-83A1-F6EECF244321}">
                <p14:modId xmlns:p14="http://schemas.microsoft.com/office/powerpoint/2010/main" val="774241725"/>
              </p:ext>
            </p:extLst>
          </p:nvPr>
        </p:nvGraphicFramePr>
        <p:xfrm>
          <a:off x="5567680" y="1042035"/>
          <a:ext cx="2954867" cy="3105891"/>
        </p:xfrm>
        <a:graphic>
          <a:graphicData uri="http://schemas.openxmlformats.org/drawingml/2006/table">
            <a:tbl>
              <a:tblPr firstRow="1" bandRow="1">
                <a:tableStyleId>{5C22544A-7EE6-4342-B048-85BDC9FD1C3A}</a:tableStyleId>
              </a:tblPr>
              <a:tblGrid>
                <a:gridCol w="2954867">
                  <a:extLst>
                    <a:ext uri="{9D8B030D-6E8A-4147-A177-3AD203B41FA5}">
                      <a16:colId xmlns:a16="http://schemas.microsoft.com/office/drawing/2014/main" val="299873714"/>
                    </a:ext>
                  </a:extLst>
                </a:gridCol>
              </a:tblGrid>
              <a:tr h="244423">
                <a:tc>
                  <a:txBody>
                    <a:bodyPr/>
                    <a:lstStyle/>
                    <a:p>
                      <a:r>
                        <a:rPr lang="en-US" sz="1100" dirty="0">
                          <a:latin typeface="Consolas" panose="020B0609020204030204" pitchFamily="49" charset="0"/>
                        </a:rPr>
                        <a:t>Flask – Routes</a:t>
                      </a:r>
                    </a:p>
                  </a:txBody>
                  <a:tcPr/>
                </a:tc>
                <a:extLst>
                  <a:ext uri="{0D108BD9-81ED-4DB2-BD59-A6C34878D82A}">
                    <a16:rowId xmlns:a16="http://schemas.microsoft.com/office/drawing/2014/main" val="1463416774"/>
                  </a:ext>
                </a:extLst>
              </a:tr>
              <a:tr h="2846811">
                <a:tc>
                  <a:txBody>
                    <a:bodyPr/>
                    <a:lstStyle/>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os</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flask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(Flask, render_template, jsonify, request, redirect)</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   </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src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bson.json_util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dumps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pytz</a:t>
                      </a:r>
                    </a:p>
                    <a:p>
                      <a:pPr marL="171450" indent="-171450">
                        <a:buNone/>
                      </a:pPr>
                      <a:r>
                        <a:rPr lang="en-US" sz="1100" b="0" dirty="0">
                          <a:solidFill>
                            <a:srgbClr val="0000FF"/>
                          </a:solidFill>
                          <a:effectLst/>
                          <a:highlight>
                            <a:srgbClr val="FFFF00"/>
                          </a:highlight>
                          <a:latin typeface="Consolas" panose="020B0609020204030204" pitchFamily="49" charset="0"/>
                        </a:rPr>
                        <a:t>from</a:t>
                      </a:r>
                      <a:r>
                        <a:rPr lang="en-US" sz="1100" b="0" dirty="0">
                          <a:solidFill>
                            <a:srgbClr val="000000"/>
                          </a:solidFill>
                          <a:effectLst/>
                          <a:highlight>
                            <a:srgbClr val="FFFF00"/>
                          </a:highlight>
                          <a:latin typeface="Consolas" panose="020B0609020204030204" pitchFamily="49" charset="0"/>
                        </a:rPr>
                        <a:t> django.utils </a:t>
                      </a: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timezone</a:t>
                      </a:r>
                    </a:p>
                    <a:p>
                      <a:pPr marL="171450" marR="0" lvl="0" indent="-171450" algn="l" defTabSz="914400" rtl="0" eaLnBrk="1" fontAlgn="auto" latinLnBrk="0" hangingPunct="1">
                        <a:lnSpc>
                          <a:spcPct val="100000"/>
                        </a:lnSpc>
                        <a:spcBef>
                          <a:spcPts val="0"/>
                        </a:spcBef>
                        <a:spcAft>
                          <a:spcPts val="0"/>
                        </a:spcAft>
                        <a:buClrTx/>
                        <a:buSzTx/>
                        <a:buFontTx/>
                        <a:buNone/>
                        <a:tabLst/>
                        <a:defRPr/>
                      </a:pPr>
                      <a:r>
                        <a:rPr lang="en-US" sz="1100" b="0" dirty="0">
                          <a:solidFill>
                            <a:srgbClr val="0000FF"/>
                          </a:solidFill>
                          <a:effectLst/>
                          <a:highlight>
                            <a:srgbClr val="FFFF00"/>
                          </a:highlight>
                          <a:latin typeface="Consolas" panose="020B0609020204030204" pitchFamily="49" charset="0"/>
                        </a:rPr>
                        <a:t>from </a:t>
                      </a:r>
                      <a:r>
                        <a:rPr lang="en-US" sz="1100" b="0" dirty="0">
                          <a:solidFill>
                            <a:srgbClr val="000000"/>
                          </a:solidFill>
                          <a:effectLst/>
                          <a:highlight>
                            <a:srgbClr val="FFFF00"/>
                          </a:highlight>
                          <a:latin typeface="Consolas" panose="020B0609020204030204" pitchFamily="49" charset="0"/>
                        </a:rPr>
                        <a:t>flask </a:t>
                      </a:r>
                      <a:r>
                        <a:rPr lang="en-US" sz="1100" b="0" kern="1200" dirty="0">
                          <a:solidFill>
                            <a:srgbClr val="0000FF"/>
                          </a:solidFill>
                          <a:effectLst/>
                          <a:highlight>
                            <a:srgbClr val="FFFF00"/>
                          </a:highlight>
                          <a:latin typeface="Consolas" panose="020B0609020204030204" pitchFamily="49" charset="0"/>
                          <a:ea typeface="+mn-ea"/>
                          <a:cs typeface="+mn-cs"/>
                        </a:rPr>
                        <a:t>import</a:t>
                      </a:r>
                      <a:r>
                        <a:rPr lang="en-US" sz="1100" b="0" dirty="0">
                          <a:solidFill>
                            <a:srgbClr val="000000"/>
                          </a:solidFill>
                          <a:effectLst/>
                          <a:highlight>
                            <a:srgbClr val="FFFF00"/>
                          </a:highlight>
                          <a:latin typeface="Consolas" panose="020B0609020204030204" pitchFamily="49" charset="0"/>
                        </a:rPr>
                        <a:t> CORS</a:t>
                      </a:r>
                      <a:endParaRPr lang="en-US" sz="1100" b="0" dirty="0">
                        <a:solidFill>
                          <a:srgbClr val="000000"/>
                        </a:solidFill>
                        <a:effectLst/>
                        <a:latin typeface="Consolas" panose="020B0609020204030204" pitchFamily="49" charset="0"/>
                      </a:endParaRPr>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6" name="Table 5">
            <a:extLst>
              <a:ext uri="{FF2B5EF4-FFF2-40B4-BE49-F238E27FC236}">
                <a16:creationId xmlns:a16="http://schemas.microsoft.com/office/drawing/2014/main" id="{92A33C17-CFEF-474A-BB53-48B47FE373C3}"/>
              </a:ext>
            </a:extLst>
          </p:cNvPr>
          <p:cNvGraphicFramePr>
            <a:graphicFrameLocks noGrp="1"/>
          </p:cNvGraphicFramePr>
          <p:nvPr>
            <p:extLst>
              <p:ext uri="{D42A27DB-BD31-4B8C-83A1-F6EECF244321}">
                <p14:modId xmlns:p14="http://schemas.microsoft.com/office/powerpoint/2010/main" val="331770754"/>
              </p:ext>
            </p:extLst>
          </p:nvPr>
        </p:nvGraphicFramePr>
        <p:xfrm>
          <a:off x="8665693" y="1042035"/>
          <a:ext cx="2943536" cy="3105891"/>
        </p:xfrm>
        <a:graphic>
          <a:graphicData uri="http://schemas.openxmlformats.org/drawingml/2006/table">
            <a:tbl>
              <a:tblPr firstRow="1" bandRow="1">
                <a:tableStyleId>{5C22544A-7EE6-4342-B048-85BDC9FD1C3A}</a:tableStyleId>
              </a:tblPr>
              <a:tblGrid>
                <a:gridCol w="2943536">
                  <a:extLst>
                    <a:ext uri="{9D8B030D-6E8A-4147-A177-3AD203B41FA5}">
                      <a16:colId xmlns:a16="http://schemas.microsoft.com/office/drawing/2014/main" val="299873714"/>
                    </a:ext>
                  </a:extLst>
                </a:gridCol>
              </a:tblGrid>
              <a:tr h="244423">
                <a:tc>
                  <a:txBody>
                    <a:bodyPr/>
                    <a:lstStyle/>
                    <a:p>
                      <a:r>
                        <a:rPr lang="en-US" sz="1100" dirty="0">
                          <a:latin typeface="Consolas" panose="020B0609020204030204" pitchFamily="49" charset="0"/>
                        </a:rPr>
                        <a:t>Jupiter Notebook– Data gathering</a:t>
                      </a:r>
                    </a:p>
                  </a:txBody>
                  <a:tcPr/>
                </a:tc>
                <a:extLst>
                  <a:ext uri="{0D108BD9-81ED-4DB2-BD59-A6C34878D82A}">
                    <a16:rowId xmlns:a16="http://schemas.microsoft.com/office/drawing/2014/main" val="1463416774"/>
                  </a:ext>
                </a:extLst>
              </a:tr>
              <a:tr h="2846811">
                <a:tc>
                  <a:txBody>
                    <a:bodyPr/>
                    <a:lstStyle/>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dateutil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parser</a:t>
                      </a:r>
                    </a:p>
                    <a:p>
                      <a:pPr marL="171450" indent="-171450">
                        <a:buNone/>
                      </a:pP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pytz</a:t>
                      </a:r>
                    </a:p>
                    <a:p>
                      <a:pPr marL="171450" indent="-171450">
                        <a:buNone/>
                      </a:pPr>
                      <a:r>
                        <a:rPr lang="en-US" sz="1100" b="0" dirty="0">
                          <a:solidFill>
                            <a:srgbClr val="0000FF"/>
                          </a:solidFill>
                          <a:effectLst/>
                          <a:highlight>
                            <a:srgbClr val="FFFF00"/>
                          </a:highlight>
                          <a:latin typeface="Consolas" panose="020B0609020204030204" pitchFamily="49" charset="0"/>
                        </a:rPr>
                        <a:t>from</a:t>
                      </a:r>
                      <a:r>
                        <a:rPr lang="en-US" sz="1100" b="0" dirty="0">
                          <a:solidFill>
                            <a:srgbClr val="000000"/>
                          </a:solidFill>
                          <a:effectLst/>
                          <a:highlight>
                            <a:srgbClr val="FFFF00"/>
                          </a:highlight>
                          <a:latin typeface="Consolas" panose="020B0609020204030204" pitchFamily="49" charset="0"/>
                        </a:rPr>
                        <a:t> django.utils </a:t>
                      </a:r>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timezone</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time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sleep</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requests</a:t>
                      </a:r>
                    </a:p>
                    <a:p>
                      <a:pPr marL="171450" indent="-171450">
                        <a:buNone/>
                      </a:pPr>
                      <a:endParaRPr lang="en-US" sz="1100" b="0" dirty="0">
                        <a:solidFill>
                          <a:srgbClr val="000000"/>
                        </a:solidFill>
                        <a:effectLst/>
                        <a:latin typeface="Consolas" panose="020B0609020204030204" pitchFamily="49" charset="0"/>
                      </a:endParaRPr>
                    </a:p>
                    <a:p>
                      <a:pPr marL="171450" indent="-171450">
                        <a:buNone/>
                      </a:pPr>
                      <a:r>
                        <a:rPr lang="en-US" sz="1100" b="0" dirty="0">
                          <a:solidFill>
                            <a:srgbClr val="008000"/>
                          </a:solidFill>
                          <a:effectLst/>
                          <a:latin typeface="Consolas" panose="020B0609020204030204" pitchFamily="49" charset="0"/>
                        </a:rPr>
                        <a:t>#Project defined dependencies</a:t>
                      </a:r>
                      <a:endParaRPr lang="en-US" sz="1100" b="0" dirty="0">
                        <a:solidFill>
                          <a:srgbClr val="000000"/>
                        </a:solidFill>
                        <a:effectLst/>
                        <a:latin typeface="Consolas" panose="020B0609020204030204" pitchFamily="49" charset="0"/>
                      </a:endParaRPr>
                    </a:p>
                    <a:p>
                      <a:pPr marL="171450" indent="-171450">
                        <a:buNone/>
                      </a:pP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p>
                      <a:pPr marL="171450" indent="-171450">
                        <a:buNone/>
                      </a:pPr>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pprint </a:t>
                      </a:r>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pprint</a:t>
                      </a:r>
                      <a:endParaRPr lang="en-US" sz="1100" dirty="0">
                        <a:latin typeface="Consolas" panose="020B0609020204030204" pitchFamily="49" charset="0"/>
                      </a:endParaRPr>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7" name="Table 6">
            <a:extLst>
              <a:ext uri="{FF2B5EF4-FFF2-40B4-BE49-F238E27FC236}">
                <a16:creationId xmlns:a16="http://schemas.microsoft.com/office/drawing/2014/main" id="{BF9FF032-6C0B-4E70-B092-68D13628CC03}"/>
              </a:ext>
            </a:extLst>
          </p:cNvPr>
          <p:cNvGraphicFramePr>
            <a:graphicFrameLocks noGrp="1"/>
          </p:cNvGraphicFramePr>
          <p:nvPr>
            <p:extLst>
              <p:ext uri="{D42A27DB-BD31-4B8C-83A1-F6EECF244321}">
                <p14:modId xmlns:p14="http://schemas.microsoft.com/office/powerpoint/2010/main" val="3130128884"/>
              </p:ext>
            </p:extLst>
          </p:nvPr>
        </p:nvGraphicFramePr>
        <p:xfrm>
          <a:off x="5567680" y="4253601"/>
          <a:ext cx="2957050" cy="1828800"/>
        </p:xfrm>
        <a:graphic>
          <a:graphicData uri="http://schemas.openxmlformats.org/drawingml/2006/table">
            <a:tbl>
              <a:tblPr firstRow="1" bandRow="1">
                <a:tableStyleId>{5C22544A-7EE6-4342-B048-85BDC9FD1C3A}</a:tableStyleId>
              </a:tblPr>
              <a:tblGrid>
                <a:gridCol w="2957050">
                  <a:extLst>
                    <a:ext uri="{9D8B030D-6E8A-4147-A177-3AD203B41FA5}">
                      <a16:colId xmlns:a16="http://schemas.microsoft.com/office/drawing/2014/main" val="299873714"/>
                    </a:ext>
                  </a:extLst>
                </a:gridCol>
              </a:tblGrid>
              <a:tr h="225049">
                <a:tc>
                  <a:txBody>
                    <a:bodyPr/>
                    <a:lstStyle/>
                    <a:p>
                      <a:r>
                        <a:rPr lang="en-US" sz="1200" dirty="0"/>
                        <a:t>Jupiter Notebook – Visualizations</a:t>
                      </a:r>
                    </a:p>
                  </a:txBody>
                  <a:tcPr/>
                </a:tc>
                <a:extLst>
                  <a:ext uri="{0D108BD9-81ED-4DB2-BD59-A6C34878D82A}">
                    <a16:rowId xmlns:a16="http://schemas.microsoft.com/office/drawing/2014/main" val="1463416774"/>
                  </a:ext>
                </a:extLst>
              </a:tr>
              <a:tr h="1536070">
                <a:tc>
                  <a:txBody>
                    <a:bodyPr/>
                    <a:lstStyle/>
                    <a:p>
                      <a:pPr marL="171450" indent="-171450"/>
                      <a:r>
                        <a:rPr lang="en-US" sz="1200" b="0" kern="1200" dirty="0">
                          <a:solidFill>
                            <a:srgbClr val="0000FF"/>
                          </a:solidFill>
                          <a:effectLst/>
                          <a:latin typeface="Consolas" panose="020B0609020204030204" pitchFamily="49" charset="0"/>
                          <a:ea typeface="+mn-ea"/>
                          <a:cs typeface="+mn-cs"/>
                        </a:rPr>
                        <a:t>from </a:t>
                      </a:r>
                      <a:r>
                        <a:rPr lang="en-US" sz="1200" b="0" kern="1200" dirty="0">
                          <a:solidFill>
                            <a:srgbClr val="000000"/>
                          </a:solidFill>
                          <a:effectLst/>
                          <a:latin typeface="Consolas" panose="020B0609020204030204" pitchFamily="49" charset="0"/>
                          <a:ea typeface="+mn-ea"/>
                          <a:cs typeface="+mn-cs"/>
                        </a:rPr>
                        <a:t>matplotlib </a:t>
                      </a:r>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a:t>
                      </a:r>
                      <a:r>
                        <a:rPr lang="en-US" sz="1200" b="0" kern="1200" dirty="0" err="1">
                          <a:solidFill>
                            <a:srgbClr val="000000"/>
                          </a:solidFill>
                          <a:effectLst/>
                          <a:latin typeface="Consolas" panose="020B0609020204030204" pitchFamily="49" charset="0"/>
                          <a:ea typeface="+mn-ea"/>
                          <a:cs typeface="+mn-cs"/>
                        </a:rPr>
                        <a:t>pyplot</a:t>
                      </a:r>
                      <a:r>
                        <a:rPr lang="en-US" sz="1200" b="0" kern="1200" dirty="0">
                          <a:solidFill>
                            <a:srgbClr val="000000"/>
                          </a:solidFill>
                          <a:effectLst/>
                          <a:latin typeface="Consolas" panose="020B0609020204030204" pitchFamily="49" charset="0"/>
                          <a:ea typeface="+mn-ea"/>
                          <a:cs typeface="+mn-cs"/>
                        </a:rPr>
                        <a:t>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a:t>
                      </a:r>
                      <a:r>
                        <a:rPr lang="en-US" sz="1200" b="0" kern="1200" dirty="0" err="1">
                          <a:solidFill>
                            <a:srgbClr val="000000"/>
                          </a:solidFill>
                          <a:effectLst/>
                          <a:latin typeface="Consolas" panose="020B0609020204030204" pitchFamily="49" charset="0"/>
                          <a:ea typeface="+mn-ea"/>
                          <a:cs typeface="+mn-cs"/>
                        </a:rPr>
                        <a:t>plt</a:t>
                      </a:r>
                      <a:endParaRPr lang="en-US" sz="1200" b="0" kern="1200" dirty="0">
                        <a:solidFill>
                          <a:srgbClr val="000000"/>
                        </a:solidFill>
                        <a:effectLst/>
                        <a:latin typeface="Consolas" panose="020B0609020204030204" pitchFamily="49" charset="0"/>
                        <a:ea typeface="+mn-ea"/>
                        <a:cs typeface="+mn-cs"/>
                      </a:endParaRP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pandas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pd</a:t>
                      </a:r>
                    </a:p>
                    <a:p>
                      <a:pPr marL="171450" indent="-171450"/>
                      <a:endParaRPr lang="en-US" sz="1200" b="0" kern="1200" dirty="0">
                        <a:solidFill>
                          <a:srgbClr val="000000"/>
                        </a:solidFill>
                        <a:effectLst/>
                        <a:latin typeface="Consolas" panose="020B0609020204030204" pitchFamily="49" charset="0"/>
                        <a:ea typeface="+mn-ea"/>
                        <a:cs typeface="+mn-cs"/>
                      </a:endParaRPr>
                    </a:p>
                    <a:p>
                      <a:pPr marL="171450" indent="-171450"/>
                      <a:r>
                        <a:rPr lang="en-US" sz="1200" b="0" kern="1200" dirty="0">
                          <a:solidFill>
                            <a:srgbClr val="008000"/>
                          </a:solidFill>
                          <a:effectLst/>
                          <a:latin typeface="Consolas" panose="020B0609020204030204" pitchFamily="49" charset="0"/>
                          <a:ea typeface="+mn-ea"/>
                          <a:cs typeface="+mn-cs"/>
                        </a:rPr>
                        <a:t>#Project defined modules</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config</a:t>
                      </a:r>
                    </a:p>
                    <a:p>
                      <a:pPr marL="171450" indent="-171450"/>
                      <a:r>
                        <a:rPr lang="en-US" sz="1200" b="0" kern="1200" dirty="0">
                          <a:solidFill>
                            <a:srgbClr val="0000FF"/>
                          </a:solidFill>
                          <a:effectLst/>
                          <a:latin typeface="Consolas" panose="020B0609020204030204" pitchFamily="49" charset="0"/>
                          <a:ea typeface="+mn-ea"/>
                          <a:cs typeface="+mn-cs"/>
                        </a:rPr>
                        <a:t>import</a:t>
                      </a:r>
                      <a:r>
                        <a:rPr lang="en-US" sz="1200" b="0" kern="1200" dirty="0">
                          <a:solidFill>
                            <a:srgbClr val="000000"/>
                          </a:solidFill>
                          <a:effectLst/>
                          <a:latin typeface="Consolas" panose="020B0609020204030204" pitchFamily="49" charset="0"/>
                          <a:ea typeface="+mn-ea"/>
                          <a:cs typeface="+mn-cs"/>
                        </a:rPr>
                        <a:t> visualization </a:t>
                      </a:r>
                      <a:r>
                        <a:rPr lang="en-US" sz="1200" b="0" kern="1200" dirty="0">
                          <a:solidFill>
                            <a:srgbClr val="0000FF"/>
                          </a:solidFill>
                          <a:effectLst/>
                          <a:latin typeface="Consolas" panose="020B0609020204030204" pitchFamily="49" charset="0"/>
                          <a:ea typeface="+mn-ea"/>
                          <a:cs typeface="+mn-cs"/>
                        </a:rPr>
                        <a:t>as</a:t>
                      </a:r>
                      <a:r>
                        <a:rPr lang="en-US" sz="1200" b="0" kern="1200" dirty="0">
                          <a:solidFill>
                            <a:srgbClr val="000000"/>
                          </a:solidFill>
                          <a:effectLst/>
                          <a:latin typeface="Consolas" panose="020B0609020204030204" pitchFamily="49" charset="0"/>
                          <a:ea typeface="+mn-ea"/>
                          <a:cs typeface="+mn-cs"/>
                        </a:rPr>
                        <a:t> viz</a:t>
                      </a:r>
                    </a:p>
                    <a:p>
                      <a:pPr marL="171450" indent="-171450">
                        <a:buNone/>
                      </a:pPr>
                      <a:endParaRPr lang="en-US" sz="1200" dirty="0"/>
                    </a:p>
                  </a:txBody>
                  <a:tcPr>
                    <a:solidFill>
                      <a:srgbClr val="E8E8E8"/>
                    </a:solidFill>
                  </a:tcPr>
                </a:tc>
                <a:extLst>
                  <a:ext uri="{0D108BD9-81ED-4DB2-BD59-A6C34878D82A}">
                    <a16:rowId xmlns:a16="http://schemas.microsoft.com/office/drawing/2014/main" val="3725754623"/>
                  </a:ext>
                </a:extLst>
              </a:tr>
            </a:tbl>
          </a:graphicData>
        </a:graphic>
      </p:graphicFrame>
      <p:graphicFrame>
        <p:nvGraphicFramePr>
          <p:cNvPr id="10" name="Table 9">
            <a:extLst>
              <a:ext uri="{FF2B5EF4-FFF2-40B4-BE49-F238E27FC236}">
                <a16:creationId xmlns:a16="http://schemas.microsoft.com/office/drawing/2014/main" id="{359EB1C0-F3EE-49C2-967C-A6B3412F92F7}"/>
              </a:ext>
            </a:extLst>
          </p:cNvPr>
          <p:cNvGraphicFramePr>
            <a:graphicFrameLocks noGrp="1"/>
          </p:cNvGraphicFramePr>
          <p:nvPr>
            <p:extLst>
              <p:ext uri="{D42A27DB-BD31-4B8C-83A1-F6EECF244321}">
                <p14:modId xmlns:p14="http://schemas.microsoft.com/office/powerpoint/2010/main" val="1789627441"/>
              </p:ext>
            </p:extLst>
          </p:nvPr>
        </p:nvGraphicFramePr>
        <p:xfrm>
          <a:off x="8665693" y="4253601"/>
          <a:ext cx="2957050" cy="1816146"/>
        </p:xfrm>
        <a:graphic>
          <a:graphicData uri="http://schemas.openxmlformats.org/drawingml/2006/table">
            <a:tbl>
              <a:tblPr firstRow="1" bandRow="1">
                <a:tableStyleId>{5C22544A-7EE6-4342-B048-85BDC9FD1C3A}</a:tableStyleId>
              </a:tblPr>
              <a:tblGrid>
                <a:gridCol w="2957050">
                  <a:extLst>
                    <a:ext uri="{9D8B030D-6E8A-4147-A177-3AD203B41FA5}">
                      <a16:colId xmlns:a16="http://schemas.microsoft.com/office/drawing/2014/main" val="299873714"/>
                    </a:ext>
                  </a:extLst>
                </a:gridCol>
              </a:tblGrid>
              <a:tr h="212546">
                <a:tc>
                  <a:txBody>
                    <a:bodyPr/>
                    <a:lstStyle/>
                    <a:p>
                      <a:r>
                        <a:rPr lang="en-US" sz="1100" dirty="0">
                          <a:latin typeface="Consolas" panose="020B0609020204030204" pitchFamily="49" charset="0"/>
                        </a:rPr>
                        <a:t>Python – Class Visualizer</a:t>
                      </a:r>
                    </a:p>
                  </a:txBody>
                  <a:tcPr/>
                </a:tc>
                <a:extLst>
                  <a:ext uri="{0D108BD9-81ED-4DB2-BD59-A6C34878D82A}">
                    <a16:rowId xmlns:a16="http://schemas.microsoft.com/office/drawing/2014/main" val="1463416774"/>
                  </a:ext>
                </a:extLst>
              </a:tr>
              <a:tr h="1557066">
                <a:tc>
                  <a:txBody>
                    <a:bodyPr/>
                    <a:lstStyle/>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pymongo</a:t>
                      </a:r>
                    </a:p>
                    <a:p>
                      <a:pPr marL="171450" indent="-171450"/>
                      <a:r>
                        <a:rPr lang="en-US" sz="1100" b="0" dirty="0">
                          <a:solidFill>
                            <a:srgbClr val="0000FF"/>
                          </a:solidFill>
                          <a:effectLst/>
                          <a:highlight>
                            <a:srgbClr val="FFFF00"/>
                          </a:highlight>
                          <a:latin typeface="Consolas" panose="020B0609020204030204" pitchFamily="49" charset="0"/>
                        </a:rPr>
                        <a:t>import</a:t>
                      </a:r>
                      <a:r>
                        <a:rPr lang="en-US" sz="1100" b="0" dirty="0">
                          <a:solidFill>
                            <a:srgbClr val="000000"/>
                          </a:solidFill>
                          <a:effectLst/>
                          <a:highlight>
                            <a:srgbClr val="FFFF00"/>
                          </a:highlight>
                          <a:latin typeface="Consolas" panose="020B0609020204030204" pitchFamily="49" charset="0"/>
                        </a:rPr>
                        <a:t> dns</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datetime</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json</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pandas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pd</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numpy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np</a:t>
                      </a:r>
                    </a:p>
                    <a:p>
                      <a:pPr marL="171450" indent="-171450"/>
                      <a:r>
                        <a:rPr lang="en-US" sz="1100" b="0" dirty="0">
                          <a:solidFill>
                            <a:srgbClr val="0000FF"/>
                          </a:solidFill>
                          <a:effectLst/>
                          <a:latin typeface="Consolas" panose="020B0609020204030204" pitchFamily="49" charset="0"/>
                        </a:rPr>
                        <a:t>from</a:t>
                      </a:r>
                      <a:r>
                        <a:rPr lang="en-US" sz="1100" b="0" dirty="0">
                          <a:solidFill>
                            <a:srgbClr val="000000"/>
                          </a:solidFill>
                          <a:effectLst/>
                          <a:latin typeface="Consolas" panose="020B0609020204030204" pitchFamily="49" charset="0"/>
                        </a:rPr>
                        <a:t> matplotlib </a:t>
                      </a:r>
                      <a:r>
                        <a:rPr lang="en-US" sz="1100" b="0" dirty="0">
                          <a:solidFill>
                            <a:srgbClr val="0000FF"/>
                          </a:solidFill>
                          <a:effectLst/>
                          <a:latin typeface="Consolas" panose="020B0609020204030204" pitchFamily="49" charset="0"/>
                        </a:rPr>
                        <a:t>import </a:t>
                      </a:r>
                      <a:r>
                        <a:rPr lang="en-US" sz="1100" b="0" dirty="0">
                          <a:solidFill>
                            <a:srgbClr val="000000"/>
                          </a:solidFill>
                          <a:effectLst/>
                          <a:latin typeface="Consolas" panose="020B0609020204030204" pitchFamily="49" charset="0"/>
                        </a:rPr>
                        <a:t>pyplot </a:t>
                      </a:r>
                      <a:r>
                        <a:rPr lang="en-US" sz="1100" b="0" dirty="0">
                          <a:solidFill>
                            <a:srgbClr val="0000FF"/>
                          </a:solidFill>
                          <a:effectLst/>
                          <a:latin typeface="Consolas" panose="020B0609020204030204" pitchFamily="49" charset="0"/>
                        </a:rPr>
                        <a:t>as</a:t>
                      </a:r>
                      <a:r>
                        <a:rPr lang="en-US" sz="1100" b="0" dirty="0">
                          <a:solidFill>
                            <a:srgbClr val="000000"/>
                          </a:solidFill>
                          <a:effectLst/>
                          <a:latin typeface="Consolas" panose="020B0609020204030204" pitchFamily="49" charset="0"/>
                        </a:rPr>
                        <a:t> plt</a:t>
                      </a:r>
                    </a:p>
                    <a:p>
                      <a:pPr marL="171450" indent="-171450"/>
                      <a:r>
                        <a:rPr lang="en-US" sz="1100" b="0" dirty="0">
                          <a:solidFill>
                            <a:srgbClr val="0000FF"/>
                          </a:solidFill>
                          <a:effectLst/>
                          <a:latin typeface="Consolas" panose="020B0609020204030204" pitchFamily="49" charset="0"/>
                        </a:rPr>
                        <a:t>import</a:t>
                      </a:r>
                      <a:r>
                        <a:rPr lang="en-US" sz="1100" b="0" dirty="0">
                          <a:solidFill>
                            <a:srgbClr val="000000"/>
                          </a:solidFill>
                          <a:effectLst/>
                          <a:latin typeface="Consolas" panose="020B0609020204030204" pitchFamily="49" charset="0"/>
                        </a:rPr>
                        <a:t> config</a:t>
                      </a:r>
                    </a:p>
                  </a:txBody>
                  <a:tcPr>
                    <a:solidFill>
                      <a:srgbClr val="E8E8E8"/>
                    </a:solidFill>
                  </a:tcPr>
                </a:tc>
                <a:extLst>
                  <a:ext uri="{0D108BD9-81ED-4DB2-BD59-A6C34878D82A}">
                    <a16:rowId xmlns:a16="http://schemas.microsoft.com/office/drawing/2014/main" val="3725754623"/>
                  </a:ext>
                </a:extLst>
              </a:tr>
            </a:tbl>
          </a:graphicData>
        </a:graphic>
      </p:graphicFrame>
    </p:spTree>
    <p:extLst>
      <p:ext uri="{BB962C8B-B14F-4D97-AF65-F5344CB8AC3E}">
        <p14:creationId xmlns:p14="http://schemas.microsoft.com/office/powerpoint/2010/main" val="1478338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74BD7-0FC7-44A0-99A2-95679959527B}"/>
              </a:ext>
            </a:extLst>
          </p:cNvPr>
          <p:cNvSpPr>
            <a:spLocks noGrp="1"/>
          </p:cNvSpPr>
          <p:nvPr>
            <p:ph type="title"/>
          </p:nvPr>
        </p:nvSpPr>
        <p:spPr/>
        <p:txBody>
          <a:bodyPr/>
          <a:lstStyle/>
          <a:p>
            <a:r>
              <a:rPr lang="en-US" dirty="0"/>
              <a:t>Observations</a:t>
            </a:r>
          </a:p>
        </p:txBody>
      </p:sp>
      <p:sp>
        <p:nvSpPr>
          <p:cNvPr id="3" name="Text Placeholder 2">
            <a:extLst>
              <a:ext uri="{FF2B5EF4-FFF2-40B4-BE49-F238E27FC236}">
                <a16:creationId xmlns:a16="http://schemas.microsoft.com/office/drawing/2014/main" id="{6499BB68-E9AF-47C8-A1C9-F1950DD7C3D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45338C-584A-4D7F-B214-A41D21E3AB03}"/>
              </a:ext>
            </a:extLst>
          </p:cNvPr>
          <p:cNvSpPr>
            <a:spLocks noGrp="1"/>
          </p:cNvSpPr>
          <p:nvPr>
            <p:ph type="sldNum" sz="quarter" idx="12"/>
          </p:nvPr>
        </p:nvSpPr>
        <p:spPr/>
        <p:txBody>
          <a:bodyPr/>
          <a:lstStyle/>
          <a:p>
            <a:fld id="{03DC2DEF-D2FE-4B45-ABA4-9F153FD1C98A}" type="slidenum">
              <a:rPr lang="en-US" smtClean="0"/>
              <a:t>8</a:t>
            </a:fld>
            <a:endParaRPr lang="en-US" dirty="0"/>
          </a:p>
        </p:txBody>
      </p:sp>
    </p:spTree>
    <p:extLst>
      <p:ext uri="{BB962C8B-B14F-4D97-AF65-F5344CB8AC3E}">
        <p14:creationId xmlns:p14="http://schemas.microsoft.com/office/powerpoint/2010/main" val="4079747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41AC361-D97D-4BBD-A9E1-9DDCDC9EA7BB}"/>
              </a:ext>
            </a:extLst>
          </p:cNvPr>
          <p:cNvSpPr>
            <a:spLocks noGrp="1"/>
          </p:cNvSpPr>
          <p:nvPr>
            <p:ph type="title"/>
          </p:nvPr>
        </p:nvSpPr>
        <p:spPr/>
        <p:txBody>
          <a:bodyPr/>
          <a:lstStyle/>
          <a:p>
            <a:r>
              <a:rPr lang="en-US" dirty="0"/>
              <a:t>Number of service requests by year – </a:t>
            </a:r>
            <a:r>
              <a:rPr lang="en-US" dirty="0" err="1"/>
              <a:t>Plotly</a:t>
            </a:r>
            <a:endParaRPr lang="en-US" dirty="0"/>
          </a:p>
        </p:txBody>
      </p:sp>
      <p:sp>
        <p:nvSpPr>
          <p:cNvPr id="4" name="Slide Number Placeholder 3">
            <a:extLst>
              <a:ext uri="{FF2B5EF4-FFF2-40B4-BE49-F238E27FC236}">
                <a16:creationId xmlns:a16="http://schemas.microsoft.com/office/drawing/2014/main" id="{D3DBA7DC-EAD9-4792-BBDF-66A01C4CE477}"/>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7" name="Picture 6" descr="Chart, line chart&#10;&#10;Description automatically generated">
            <a:extLst>
              <a:ext uri="{FF2B5EF4-FFF2-40B4-BE49-F238E27FC236}">
                <a16:creationId xmlns:a16="http://schemas.microsoft.com/office/drawing/2014/main" id="{68F51CDA-F4E8-40F1-B4AC-AD7C14572934}"/>
              </a:ext>
            </a:extLst>
          </p:cNvPr>
          <p:cNvPicPr>
            <a:picLocks noChangeAspect="1"/>
          </p:cNvPicPr>
          <p:nvPr/>
        </p:nvPicPr>
        <p:blipFill>
          <a:blip r:embed="rId2"/>
          <a:stretch>
            <a:fillRect/>
          </a:stretch>
        </p:blipFill>
        <p:spPr>
          <a:xfrm>
            <a:off x="-21679" y="2285999"/>
            <a:ext cx="6106840" cy="3505201"/>
          </a:xfrm>
          <a:prstGeom prst="rect">
            <a:avLst/>
          </a:prstGeom>
        </p:spPr>
      </p:pic>
      <p:pic>
        <p:nvPicPr>
          <p:cNvPr id="11" name="Picture 10" descr="Chart, line chart&#10;&#10;Description automatically generated">
            <a:extLst>
              <a:ext uri="{FF2B5EF4-FFF2-40B4-BE49-F238E27FC236}">
                <a16:creationId xmlns:a16="http://schemas.microsoft.com/office/drawing/2014/main" id="{B3D265F0-9FA8-4421-B233-94F42B476841}"/>
              </a:ext>
            </a:extLst>
          </p:cNvPr>
          <p:cNvPicPr>
            <a:picLocks noChangeAspect="1"/>
          </p:cNvPicPr>
          <p:nvPr/>
        </p:nvPicPr>
        <p:blipFill>
          <a:blip r:embed="rId3"/>
          <a:stretch>
            <a:fillRect/>
          </a:stretch>
        </p:blipFill>
        <p:spPr>
          <a:xfrm>
            <a:off x="5932761" y="2286000"/>
            <a:ext cx="6106839" cy="3505200"/>
          </a:xfrm>
          <a:prstGeom prst="rect">
            <a:avLst/>
          </a:prstGeom>
        </p:spPr>
      </p:pic>
      <p:sp>
        <p:nvSpPr>
          <p:cNvPr id="12" name="TextBox 11">
            <a:extLst>
              <a:ext uri="{FF2B5EF4-FFF2-40B4-BE49-F238E27FC236}">
                <a16:creationId xmlns:a16="http://schemas.microsoft.com/office/drawing/2014/main" id="{1DE0D3D8-2190-418E-A7CB-8E177B576E9C}"/>
              </a:ext>
            </a:extLst>
          </p:cNvPr>
          <p:cNvSpPr txBox="1"/>
          <p:nvPr/>
        </p:nvSpPr>
        <p:spPr>
          <a:xfrm>
            <a:off x="1517652" y="2459258"/>
            <a:ext cx="3321422" cy="369332"/>
          </a:xfrm>
          <a:prstGeom prst="rect">
            <a:avLst/>
          </a:prstGeom>
          <a:noFill/>
        </p:spPr>
        <p:txBody>
          <a:bodyPr wrap="none" rtlCol="0">
            <a:spAutoFit/>
          </a:bodyPr>
          <a:lstStyle/>
          <a:p>
            <a:r>
              <a:rPr lang="en-US" dirty="0"/>
              <a:t>2019 Get It Done service requests</a:t>
            </a:r>
          </a:p>
        </p:txBody>
      </p:sp>
      <p:sp>
        <p:nvSpPr>
          <p:cNvPr id="13" name="TextBox 12">
            <a:extLst>
              <a:ext uri="{FF2B5EF4-FFF2-40B4-BE49-F238E27FC236}">
                <a16:creationId xmlns:a16="http://schemas.microsoft.com/office/drawing/2014/main" id="{E384D21E-BE86-4F2F-85CC-A870E1B1CC66}"/>
              </a:ext>
            </a:extLst>
          </p:cNvPr>
          <p:cNvSpPr txBox="1"/>
          <p:nvPr/>
        </p:nvSpPr>
        <p:spPr>
          <a:xfrm>
            <a:off x="7149726" y="2459258"/>
            <a:ext cx="3321422" cy="369332"/>
          </a:xfrm>
          <a:prstGeom prst="rect">
            <a:avLst/>
          </a:prstGeom>
          <a:noFill/>
        </p:spPr>
        <p:txBody>
          <a:bodyPr wrap="none" rtlCol="0">
            <a:spAutoFit/>
          </a:bodyPr>
          <a:lstStyle/>
          <a:p>
            <a:r>
              <a:rPr lang="en-US" dirty="0"/>
              <a:t>2020 Get It Done service requests</a:t>
            </a:r>
          </a:p>
        </p:txBody>
      </p:sp>
      <p:sp>
        <p:nvSpPr>
          <p:cNvPr id="14" name="TextBox 13">
            <a:extLst>
              <a:ext uri="{FF2B5EF4-FFF2-40B4-BE49-F238E27FC236}">
                <a16:creationId xmlns:a16="http://schemas.microsoft.com/office/drawing/2014/main" id="{E989A0B1-0B3A-4340-888D-B3C32DE2AC02}"/>
              </a:ext>
            </a:extLst>
          </p:cNvPr>
          <p:cNvSpPr txBox="1"/>
          <p:nvPr/>
        </p:nvSpPr>
        <p:spPr>
          <a:xfrm>
            <a:off x="253263" y="1407515"/>
            <a:ext cx="5612824" cy="923330"/>
          </a:xfrm>
          <a:prstGeom prst="rect">
            <a:avLst/>
          </a:prstGeom>
          <a:noFill/>
        </p:spPr>
        <p:txBody>
          <a:bodyPr wrap="square" rtlCol="0">
            <a:spAutoFit/>
          </a:bodyPr>
          <a:lstStyle/>
          <a:p>
            <a:r>
              <a:rPr lang="en-US" dirty="0"/>
              <a:t>In 2019, service requests peeked in July and August.  District data should be verified to see if spikes could possibly occur in more popular tourist areas.</a:t>
            </a:r>
          </a:p>
        </p:txBody>
      </p:sp>
      <p:sp>
        <p:nvSpPr>
          <p:cNvPr id="15" name="TextBox 14">
            <a:extLst>
              <a:ext uri="{FF2B5EF4-FFF2-40B4-BE49-F238E27FC236}">
                <a16:creationId xmlns:a16="http://schemas.microsoft.com/office/drawing/2014/main" id="{76688DD0-9F00-41CD-BDBF-11BEA13BFED6}"/>
              </a:ext>
            </a:extLst>
          </p:cNvPr>
          <p:cNvSpPr txBox="1"/>
          <p:nvPr/>
        </p:nvSpPr>
        <p:spPr>
          <a:xfrm>
            <a:off x="6236985" y="1362670"/>
            <a:ext cx="5654978" cy="923330"/>
          </a:xfrm>
          <a:prstGeom prst="rect">
            <a:avLst/>
          </a:prstGeom>
          <a:noFill/>
        </p:spPr>
        <p:txBody>
          <a:bodyPr wrap="square" rtlCol="0">
            <a:spAutoFit/>
          </a:bodyPr>
          <a:lstStyle/>
          <a:p>
            <a:r>
              <a:rPr lang="en-US" dirty="0"/>
              <a:t>In 2020, service requests dipped significantly in April which </a:t>
            </a:r>
            <a:br>
              <a:rPr lang="en-US" dirty="0"/>
            </a:br>
            <a:r>
              <a:rPr lang="en-US" dirty="0"/>
              <a:t>correlates with the start of COVID-19 restrictions, and peeked in October.</a:t>
            </a:r>
          </a:p>
        </p:txBody>
      </p:sp>
      <p:sp>
        <p:nvSpPr>
          <p:cNvPr id="16" name="Rectangle 15">
            <a:extLst>
              <a:ext uri="{FF2B5EF4-FFF2-40B4-BE49-F238E27FC236}">
                <a16:creationId xmlns:a16="http://schemas.microsoft.com/office/drawing/2014/main" id="{86519529-3172-4063-9AB8-0C0847666395}"/>
              </a:ext>
            </a:extLst>
          </p:cNvPr>
          <p:cNvSpPr/>
          <p:nvPr/>
        </p:nvSpPr>
        <p:spPr>
          <a:xfrm>
            <a:off x="6131718"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ECFF457-F657-4CFA-B4A0-5DA1DA97F35E}"/>
              </a:ext>
            </a:extLst>
          </p:cNvPr>
          <p:cNvSpPr/>
          <p:nvPr/>
        </p:nvSpPr>
        <p:spPr>
          <a:xfrm>
            <a:off x="91554" y="1343025"/>
            <a:ext cx="5841207" cy="4524375"/>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463089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009BDB"/>
      </a:accent1>
      <a:accent2>
        <a:srgbClr val="ED7D31"/>
      </a:accent2>
      <a:accent3>
        <a:srgbClr val="A5A5A5"/>
      </a:accent3>
      <a:accent4>
        <a:srgbClr val="FFC000"/>
      </a:accent4>
      <a:accent5>
        <a:srgbClr val="5B9BD5"/>
      </a:accent5>
      <a:accent6>
        <a:srgbClr val="BFBFBF"/>
      </a:accent6>
      <a:hlink>
        <a:srgbClr val="0563C1"/>
      </a:hlink>
      <a:folHlink>
        <a:srgbClr val="954F72"/>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 title goes here" id="{A4715F0E-2373-46DF-8650-9CD6D2E73FF4}" vid="{7AE24D49-249C-4823-B15D-D301F3E633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1250</TotalTime>
  <Words>1241</Words>
  <Application>Microsoft Office PowerPoint</Application>
  <PresentationFormat>Widescreen</PresentationFormat>
  <Paragraphs>216</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Calibri Light</vt:lpstr>
      <vt:lpstr>Consolas</vt:lpstr>
      <vt:lpstr>Wingdings</vt:lpstr>
      <vt:lpstr>Wingdings 3</vt:lpstr>
      <vt:lpstr>Office Theme</vt:lpstr>
      <vt:lpstr>Get it Done San Diego – Dashboard</vt:lpstr>
      <vt:lpstr>Team Git It On</vt:lpstr>
      <vt:lpstr>Task</vt:lpstr>
      <vt:lpstr>Concept</vt:lpstr>
      <vt:lpstr>Source data</vt:lpstr>
      <vt:lpstr>Process</vt:lpstr>
      <vt:lpstr>Dependencies</vt:lpstr>
      <vt:lpstr>Observations</vt:lpstr>
      <vt:lpstr>Number of service requests by year – Plotly</vt:lpstr>
      <vt:lpstr>Service types</vt:lpstr>
      <vt:lpstr>Council Districts Performance</vt:lpstr>
      <vt:lpstr>Going forward</vt:lpstr>
      <vt:lpstr>Opportunities to Add Value: Performance Indicators</vt:lpstr>
      <vt:lpstr>Issues</vt:lpstr>
      <vt:lpstr>Appendix</vt:lpstr>
      <vt:lpstr>Dashboard – Production</vt:lpstr>
      <vt:lpstr>Dashboard Features for San Diego Get It Done Database</vt:lpstr>
      <vt:lpstr>COVID-19 Heat Map</vt:lpstr>
      <vt:lpstr>App.py</vt:lpstr>
      <vt:lpstr>Visualization.py</vt:lpstr>
      <vt:lpstr>App.js</vt:lpstr>
      <vt:lpstr>Main.ipynb</vt:lpstr>
      <vt:lpstr>Visualization.ipynb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Project 2 |  Get it Done San Diego</dc:title>
  <dc:creator>Broeren, Annette</dc:creator>
  <cp:lastModifiedBy>Broeren, Annette</cp:lastModifiedBy>
  <cp:revision>73</cp:revision>
  <dcterms:created xsi:type="dcterms:W3CDTF">2021-04-07T23:05:22Z</dcterms:created>
  <dcterms:modified xsi:type="dcterms:W3CDTF">2021-04-10T07:53:53Z</dcterms:modified>
</cp:coreProperties>
</file>